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675" r:id="rId2"/>
    <p:sldId id="543" r:id="rId3"/>
    <p:sldId id="577" r:id="rId4"/>
    <p:sldId id="578" r:id="rId5"/>
    <p:sldId id="676" r:id="rId6"/>
    <p:sldId id="677" r:id="rId7"/>
    <p:sldId id="679" r:id="rId8"/>
    <p:sldId id="678" r:id="rId9"/>
    <p:sldId id="680" r:id="rId10"/>
    <p:sldId id="681" r:id="rId11"/>
    <p:sldId id="682" r:id="rId12"/>
    <p:sldId id="684" r:id="rId13"/>
    <p:sldId id="683" r:id="rId14"/>
    <p:sldId id="539" r:id="rId15"/>
    <p:sldId id="515" r:id="rId16"/>
    <p:sldId id="42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380" autoAdjust="0"/>
  </p:normalViewPr>
  <p:slideViewPr>
    <p:cSldViewPr snapToGrid="0">
      <p:cViewPr varScale="1">
        <p:scale>
          <a:sx n="56" d="100"/>
          <a:sy n="56" d="100"/>
        </p:scale>
        <p:origin x="1068" y="4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078F76-F7D2-4975-A340-F4F096AB8467}" type="datetimeFigureOut">
              <a:rPr lang="en-US" smtClean="0"/>
              <a:t>4/11/2026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3256C-1D93-49B2-9945-41B068F10215}" type="slidenum">
              <a:rPr lang="en-US" smtClean="0"/>
              <a:t>‹#›</a:t>
            </a:fld>
            <a:endParaRPr lang="en-US" dirty="0"/>
          </a:p>
        </p:txBody>
      </p:sp>
    </p:spTree>
    <p:extLst>
      <p:ext uri="{BB962C8B-B14F-4D97-AF65-F5344CB8AC3E}">
        <p14:creationId xmlns:p14="http://schemas.microsoft.com/office/powerpoint/2010/main" val="2452025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5167EDE2-9CCC-4A89-B9A4-E7125E090A09}"/>
              </a:ext>
            </a:extLst>
          </p:cNvPr>
          <p:cNvSpPr>
            <a:spLocks noGrp="1" noRot="1" noChangeAspect="1" noTextEdit="1"/>
          </p:cNvSpPr>
          <p:nvPr>
            <p:ph type="sldImg"/>
          </p:nvPr>
        </p:nvSpPr>
        <p:spPr>
          <a:ln/>
        </p:spPr>
        <p:txBody>
          <a:bodyPr/>
          <a:lstStyle/>
          <a:p>
            <a:endParaRPr lang="en-US" dirty="0"/>
          </a:p>
        </p:txBody>
      </p:sp>
      <p:sp>
        <p:nvSpPr>
          <p:cNvPr id="75779" name="Notes Placeholder 2">
            <a:extLst>
              <a:ext uri="{FF2B5EF4-FFF2-40B4-BE49-F238E27FC236}">
                <a16:creationId xmlns:a16="http://schemas.microsoft.com/office/drawing/2014/main" id="{678B803F-89D6-46E6-812A-1B1EA637BB67}"/>
              </a:ext>
            </a:extLst>
          </p:cNvPr>
          <p:cNvSpPr>
            <a:spLocks noGrp="1"/>
          </p:cNvSpPr>
          <p:nvPr>
            <p:ph type="body" idx="1"/>
          </p:nvPr>
        </p:nvSpPr>
        <p:spPr>
          <a:noFill/>
        </p:spPr>
        <p:txBody>
          <a:bodyPr/>
          <a:lstStyle/>
          <a:p>
            <a:r>
              <a:rPr lang="en-US" altLang="en-US" dirty="0">
                <a:latin typeface="Arial" panose="020B0604020202020204" pitchFamily="34" charset="0"/>
              </a:rPr>
              <a:t>Who is this speaker [not to be presented within the talk]</a:t>
            </a:r>
          </a:p>
        </p:txBody>
      </p:sp>
      <p:sp>
        <p:nvSpPr>
          <p:cNvPr id="75780" name="Slide Number Placeholder 3">
            <a:extLst>
              <a:ext uri="{FF2B5EF4-FFF2-40B4-BE49-F238E27FC236}">
                <a16:creationId xmlns:a16="http://schemas.microsoft.com/office/drawing/2014/main" id="{25D84BCD-7533-4915-AE8E-551E64A6EE49}"/>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E0F2876-9F69-4CC6-967B-0236AEFC7B44}" type="slidenum">
              <a:rPr lang="en-US" altLang="en-US"/>
              <a:pPr eaLnBrk="1" hangingPunct="1"/>
              <a:t>16</a:t>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16668-FC0A-48DF-A645-98376F0072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D6AA81-9849-4CBE-B804-1B7AC0CEC9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451D44-987F-4FB9-BEA5-1982500AA5A8}"/>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2B319B2D-57A8-42AC-90F1-67B8E8EB69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69AE6C5-BA2C-460C-995E-7C70CD8BE1D2}"/>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138819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E3DE2-6D34-44D8-B2EF-A821F31959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4E177D-DB7A-4F8E-A3BF-4F03C9C9C3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B3310B-83C6-4C32-A5FA-404F1BA6FEBD}"/>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79C3BC8F-A063-4A3C-B019-65F5BD17CE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2A14E4-A336-4DA0-B030-10D64C6EEB3A}"/>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2764671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C985DC-50B8-4712-90C7-6571AF7D59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6E0652-5022-440E-AEEE-0F053BA05E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5FF4EE-D7A2-4BC2-AB4F-482DAC331F0B}"/>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9937B82A-F81C-4195-88E8-90B121CB37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7EEF7B-0BAE-4566-8DA0-9A78FFBE30B2}"/>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424436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871D8-B8C9-41AC-8563-9E08ABCFE0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5DB021-9BE5-4E38-A4C8-9B73EAD5B5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A77E4-44C3-454E-98D7-324536CFAC0E}"/>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12067642-8BFD-4E2A-8928-A843E5839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CF23E1-616F-4556-8C39-C4DA4FC2330C}"/>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1078345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0DBAD-C381-4A11-B4D7-4A15E8E027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00770F-B810-43CA-81E8-CA7D8153CF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F2999-AF9E-4D50-957C-8C536E21169E}"/>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8B473421-1C5E-43E7-A55B-D3FEFA2D0D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84B362-21BD-4B52-9D0F-0BD3D2B263D5}"/>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9970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5F9F-580C-4A68-BFDB-D39243F917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26271D-E6FB-4498-9018-8928127565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BD6BEC-BD05-472C-BA5C-337020B267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D07CC-F24D-4A89-8231-301D0FE21A4B}"/>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6" name="Footer Placeholder 5">
            <a:extLst>
              <a:ext uri="{FF2B5EF4-FFF2-40B4-BE49-F238E27FC236}">
                <a16:creationId xmlns:a16="http://schemas.microsoft.com/office/drawing/2014/main" id="{9605755A-1D78-4A8A-91FA-8A7887F001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A4698C1-D9CB-40F7-AE29-3828BBC78BE5}"/>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81801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95EA8-F0C6-4EBA-8F41-0D5B6C353F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A4D73B-DEC9-46D3-ADD9-2A7189922F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7B38ED-F3D7-4121-A44F-2B864085A8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2EF897-319E-4F05-AD3D-4080532B3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EA10F8-2DA2-489D-BDDB-C8BC04C13F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670569-2249-41BC-9C14-B37C29FE7F66}"/>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8" name="Footer Placeholder 7">
            <a:extLst>
              <a:ext uri="{FF2B5EF4-FFF2-40B4-BE49-F238E27FC236}">
                <a16:creationId xmlns:a16="http://schemas.microsoft.com/office/drawing/2014/main" id="{D68E48F7-5799-4699-9D63-C545BA0EAA1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075577-592B-4FFF-A0AF-4D8A9E2C9002}"/>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615689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54091-6DAB-4CA6-8837-F6EED15168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169418-57A0-4B07-AC84-D96F60199F18}"/>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4" name="Footer Placeholder 3">
            <a:extLst>
              <a:ext uri="{FF2B5EF4-FFF2-40B4-BE49-F238E27FC236}">
                <a16:creationId xmlns:a16="http://schemas.microsoft.com/office/drawing/2014/main" id="{F50932B7-D2F9-4ADC-813E-C07ED1654B0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CDE35C2-6825-4482-A988-3B0D261E92FD}"/>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336500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DA2E69-26F7-4821-A5C7-48FCF5425F68}"/>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3" name="Footer Placeholder 2">
            <a:extLst>
              <a:ext uri="{FF2B5EF4-FFF2-40B4-BE49-F238E27FC236}">
                <a16:creationId xmlns:a16="http://schemas.microsoft.com/office/drawing/2014/main" id="{8FD01880-42AD-458A-BF3F-5C316162AD3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50C264F-7C47-4757-9263-7C37FD1BA422}"/>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682044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EE4E0-5F97-4D8B-A85C-CAEAB41ADF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B5BE42-3B54-4D02-99B6-459B95F1DB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5614C2-AFA3-4C95-B234-6451EC478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D5F92E-2CB5-4CBB-9B2D-AE93589EB635}"/>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6" name="Footer Placeholder 5">
            <a:extLst>
              <a:ext uri="{FF2B5EF4-FFF2-40B4-BE49-F238E27FC236}">
                <a16:creationId xmlns:a16="http://schemas.microsoft.com/office/drawing/2014/main" id="{6D46B9B5-E37B-4F3E-BB6F-B556764472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300D99E-CA80-407A-95A6-D839453A532F}"/>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406410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31A8-C306-497F-B9A5-698A81F9D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D940A8-BBC9-45F3-A6CD-3CF0939418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D738D8B-F692-432E-A20C-50B3E81477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0294FB-3697-468F-830C-4488CE90DC88}"/>
              </a:ext>
            </a:extLst>
          </p:cNvPr>
          <p:cNvSpPr>
            <a:spLocks noGrp="1"/>
          </p:cNvSpPr>
          <p:nvPr>
            <p:ph type="dt" sz="half" idx="10"/>
          </p:nvPr>
        </p:nvSpPr>
        <p:spPr/>
        <p:txBody>
          <a:bodyPr/>
          <a:lstStyle/>
          <a:p>
            <a:fld id="{194F40EC-7F21-4348-B546-65D39B6DED7C}" type="datetimeFigureOut">
              <a:rPr lang="en-US" smtClean="0"/>
              <a:t>4/11/2026</a:t>
            </a:fld>
            <a:endParaRPr lang="en-US" dirty="0"/>
          </a:p>
        </p:txBody>
      </p:sp>
      <p:sp>
        <p:nvSpPr>
          <p:cNvPr id="6" name="Footer Placeholder 5">
            <a:extLst>
              <a:ext uri="{FF2B5EF4-FFF2-40B4-BE49-F238E27FC236}">
                <a16:creationId xmlns:a16="http://schemas.microsoft.com/office/drawing/2014/main" id="{69325ADC-BBCA-442E-8CDE-D7604E3DFF8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41876AE-A8A0-4DBD-9B14-65B4D1FB57AC}"/>
              </a:ext>
            </a:extLst>
          </p:cNvPr>
          <p:cNvSpPr>
            <a:spLocks noGrp="1"/>
          </p:cNvSpPr>
          <p:nvPr>
            <p:ph type="sldNum" sz="quarter" idx="12"/>
          </p:nvPr>
        </p:nvSpPr>
        <p:spPr/>
        <p:txBody>
          <a:bodyPr/>
          <a:lstStyle/>
          <a:p>
            <a:fld id="{C62287CA-29DE-4774-8330-29900C7126C3}" type="slidenum">
              <a:rPr lang="en-US" smtClean="0"/>
              <a:t>‹#›</a:t>
            </a:fld>
            <a:endParaRPr lang="en-US" dirty="0"/>
          </a:p>
        </p:txBody>
      </p:sp>
    </p:spTree>
    <p:extLst>
      <p:ext uri="{BB962C8B-B14F-4D97-AF65-F5344CB8AC3E}">
        <p14:creationId xmlns:p14="http://schemas.microsoft.com/office/powerpoint/2010/main" val="3792923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6699FF">
                <a:alpha val="43999"/>
              </a:srgbClr>
            </a:gs>
            <a:gs pos="100000">
              <a:srgbClr val="2F4675"/>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272325-E386-4935-9FDF-5602B0116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9FB623-46E1-4CA4-B820-3CAD81FC46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0525E5-5E16-4687-ADB6-E0266ED87E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4F40EC-7F21-4348-B546-65D39B6DED7C}" type="datetimeFigureOut">
              <a:rPr lang="en-US" smtClean="0"/>
              <a:t>4/11/2026</a:t>
            </a:fld>
            <a:endParaRPr lang="en-US" dirty="0"/>
          </a:p>
        </p:txBody>
      </p:sp>
      <p:sp>
        <p:nvSpPr>
          <p:cNvPr id="5" name="Footer Placeholder 4">
            <a:extLst>
              <a:ext uri="{FF2B5EF4-FFF2-40B4-BE49-F238E27FC236}">
                <a16:creationId xmlns:a16="http://schemas.microsoft.com/office/drawing/2014/main" id="{173315FB-1729-4065-8CCE-B60BA33030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1D6FA60-2B5A-464E-BD30-A8A5AF3BC8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287CA-29DE-4774-8330-29900C7126C3}" type="slidenum">
              <a:rPr lang="en-US" smtClean="0"/>
              <a:t>‹#›</a:t>
            </a:fld>
            <a:endParaRPr lang="en-US" dirty="0"/>
          </a:p>
        </p:txBody>
      </p:sp>
    </p:spTree>
    <p:extLst>
      <p:ext uri="{BB962C8B-B14F-4D97-AF65-F5344CB8AC3E}">
        <p14:creationId xmlns:p14="http://schemas.microsoft.com/office/powerpoint/2010/main" val="3308482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mailto:giacomel@ag.arizona.ed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a:extLst>
              <a:ext uri="{FF2B5EF4-FFF2-40B4-BE49-F238E27FC236}">
                <a16:creationId xmlns:a16="http://schemas.microsoft.com/office/drawing/2014/main" id="{DA8502DC-4179-F2CC-56E2-CDDAE5E25B07}"/>
              </a:ext>
            </a:extLst>
          </p:cNvPr>
          <p:cNvSpPr txBox="1">
            <a:spLocks noChangeArrowheads="1"/>
          </p:cNvSpPr>
          <p:nvPr/>
        </p:nvSpPr>
        <p:spPr bwMode="auto">
          <a:xfrm>
            <a:off x="2423883" y="520066"/>
            <a:ext cx="7532832"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800" b="1" dirty="0">
                <a:solidFill>
                  <a:srgbClr val="FF0000"/>
                </a:solidFill>
                <a:latin typeface="Arial" panose="020B0604020202020204" pitchFamily="34" charset="0"/>
              </a:rPr>
              <a:t>Greenhouse Design Basics (for Plants) </a:t>
            </a:r>
          </a:p>
          <a:p>
            <a:pPr algn="ctr" eaLnBrk="1" hangingPunct="1">
              <a:spcBef>
                <a:spcPct val="0"/>
              </a:spcBef>
              <a:buFontTx/>
              <a:buNone/>
            </a:pPr>
            <a:endParaRPr lang="en-US" altLang="en-US" sz="1600" dirty="0">
              <a:latin typeface="Arial" panose="020B0604020202020204" pitchFamily="34" charset="0"/>
            </a:endParaRPr>
          </a:p>
          <a:p>
            <a:pPr algn="ctr" eaLnBrk="1" hangingPunct="1">
              <a:spcBef>
                <a:spcPct val="0"/>
              </a:spcBef>
              <a:buFontTx/>
              <a:buNone/>
            </a:pPr>
            <a:r>
              <a:rPr lang="en-US" altLang="en-US" sz="1800" b="1" dirty="0">
                <a:latin typeface="Arial" panose="020B0604020202020204" pitchFamily="34" charset="0"/>
              </a:rPr>
              <a:t>Dr. Gene Giacomelli</a:t>
            </a:r>
          </a:p>
          <a:p>
            <a:pPr algn="ctr" eaLnBrk="1" hangingPunct="1">
              <a:spcBef>
                <a:spcPct val="0"/>
              </a:spcBef>
              <a:buFontTx/>
              <a:buNone/>
            </a:pPr>
            <a:r>
              <a:rPr lang="en-US" altLang="en-US" sz="1800" b="1" dirty="0">
                <a:latin typeface="Arial" panose="020B0604020202020204" pitchFamily="34" charset="0"/>
              </a:rPr>
              <a:t>Emeritus Professor, Biosystems Engineering</a:t>
            </a:r>
          </a:p>
          <a:p>
            <a:pPr algn="ctr" eaLnBrk="1" hangingPunct="1">
              <a:spcBef>
                <a:spcPct val="0"/>
              </a:spcBef>
              <a:buFontTx/>
              <a:buNone/>
            </a:pPr>
            <a:r>
              <a:rPr lang="en-US" altLang="en-US" sz="1800" b="1" dirty="0">
                <a:latin typeface="Arial" panose="020B0604020202020204" pitchFamily="34" charset="0"/>
              </a:rPr>
              <a:t>The University of Arizona</a:t>
            </a:r>
          </a:p>
          <a:p>
            <a:pPr algn="ctr" eaLnBrk="1" hangingPunct="1">
              <a:spcBef>
                <a:spcPct val="0"/>
              </a:spcBef>
              <a:buFontTx/>
              <a:buNone/>
            </a:pPr>
            <a:endParaRPr lang="en-US" altLang="en-US" sz="1800" b="1" dirty="0">
              <a:latin typeface="Arial" panose="020B0604020202020204" pitchFamily="34" charset="0"/>
            </a:endParaRPr>
          </a:p>
          <a:p>
            <a:pPr algn="ctr" eaLnBrk="1" hangingPunct="1">
              <a:spcBef>
                <a:spcPct val="0"/>
              </a:spcBef>
              <a:buFontTx/>
              <a:buNone/>
            </a:pPr>
            <a:r>
              <a:rPr lang="en-US" altLang="en-US" sz="1800" b="1" dirty="0">
                <a:latin typeface="Arial" panose="020B0604020202020204" pitchFamily="34" charset="0"/>
              </a:rPr>
              <a:t>25</a:t>
            </a:r>
            <a:r>
              <a:rPr lang="en-US" altLang="en-US" sz="1800" b="1" baseline="30000" dirty="0">
                <a:latin typeface="Arial" panose="020B0604020202020204" pitchFamily="34" charset="0"/>
              </a:rPr>
              <a:t>th</a:t>
            </a:r>
            <a:r>
              <a:rPr lang="en-US" altLang="en-US" sz="1800" b="1" dirty="0">
                <a:latin typeface="Arial" panose="020B0604020202020204" pitchFamily="34" charset="0"/>
              </a:rPr>
              <a:t> Annual Arizona Greenhouse Crop Production </a:t>
            </a:r>
          </a:p>
          <a:p>
            <a:pPr algn="ctr" eaLnBrk="1" hangingPunct="1">
              <a:spcBef>
                <a:spcPct val="0"/>
              </a:spcBef>
              <a:buFontTx/>
              <a:buNone/>
            </a:pPr>
            <a:r>
              <a:rPr lang="en-US" altLang="en-US" sz="1800" b="1" dirty="0">
                <a:latin typeface="Arial" panose="020B0604020202020204" pitchFamily="34" charset="0"/>
              </a:rPr>
              <a:t>&amp; Engineering Design Short Course</a:t>
            </a:r>
          </a:p>
          <a:p>
            <a:pPr algn="ctr" eaLnBrk="1" hangingPunct="1">
              <a:spcBef>
                <a:spcPct val="0"/>
              </a:spcBef>
              <a:buFontTx/>
              <a:buNone/>
            </a:pPr>
            <a:endParaRPr lang="en-US" altLang="en-US" sz="1800" dirty="0">
              <a:latin typeface="Arial" panose="020B0604020202020204" pitchFamily="34" charset="0"/>
            </a:endParaRPr>
          </a:p>
          <a:p>
            <a:pPr algn="ctr" eaLnBrk="1" hangingPunct="1">
              <a:spcBef>
                <a:spcPct val="0"/>
              </a:spcBef>
              <a:buFontTx/>
              <a:buNone/>
            </a:pPr>
            <a:r>
              <a:rPr lang="en-US" altLang="en-US" sz="1800" u="sng" dirty="0">
                <a:latin typeface="Arial" panose="020B0604020202020204" pitchFamily="34" charset="0"/>
              </a:rPr>
              <a:t>Developed, Organized and Presented</a:t>
            </a:r>
            <a:r>
              <a:rPr lang="en-US" altLang="en-US" sz="1800" dirty="0">
                <a:latin typeface="Arial" panose="020B0604020202020204" pitchFamily="34" charset="0"/>
              </a:rPr>
              <a:t> by </a:t>
            </a:r>
          </a:p>
          <a:p>
            <a:pPr algn="ctr" eaLnBrk="1" hangingPunct="1">
              <a:spcBef>
                <a:spcPct val="0"/>
              </a:spcBef>
              <a:buFontTx/>
              <a:buNone/>
            </a:pPr>
            <a:r>
              <a:rPr lang="en-US" altLang="en-US" sz="1800" dirty="0">
                <a:latin typeface="Arial" panose="020B0604020202020204" pitchFamily="34" charset="0"/>
              </a:rPr>
              <a:t>Members of the UA-CEAC with invited colleagues and guests</a:t>
            </a:r>
          </a:p>
          <a:p>
            <a:pPr algn="ctr" eaLnBrk="1" hangingPunct="1">
              <a:spcBef>
                <a:spcPct val="0"/>
              </a:spcBef>
              <a:buFontTx/>
              <a:buNone/>
            </a:pPr>
            <a:endParaRPr lang="en-US" altLang="en-US" sz="1800" dirty="0">
              <a:latin typeface="Arial" panose="020B0604020202020204" pitchFamily="34" charset="0"/>
            </a:endParaRPr>
          </a:p>
          <a:p>
            <a:pPr algn="ctr" eaLnBrk="1" hangingPunct="1">
              <a:spcBef>
                <a:spcPct val="0"/>
              </a:spcBef>
              <a:buFontTx/>
              <a:buNone/>
            </a:pPr>
            <a:r>
              <a:rPr lang="en-US" altLang="en-US" sz="1800" u="sng" dirty="0">
                <a:latin typeface="Arial" panose="020B0604020202020204" pitchFamily="34" charset="0"/>
              </a:rPr>
              <a:t>Acknowledgement</a:t>
            </a:r>
            <a:r>
              <a:rPr lang="en-US" altLang="en-US" sz="1800" dirty="0">
                <a:latin typeface="Arial" panose="020B0604020202020204" pitchFamily="34" charset="0"/>
              </a:rPr>
              <a:t> to my educators and mentors</a:t>
            </a:r>
          </a:p>
          <a:p>
            <a:pPr algn="ctr" eaLnBrk="1" hangingPunct="1">
              <a:spcBef>
                <a:spcPct val="0"/>
              </a:spcBef>
              <a:buFontTx/>
              <a:buNone/>
            </a:pPr>
            <a:r>
              <a:rPr lang="en-US" altLang="en-US" sz="1800" dirty="0">
                <a:latin typeface="Arial" panose="020B0604020202020204" pitchFamily="34" charset="0"/>
              </a:rPr>
              <a:t>who with their passion, creativity and design expertise got us here today</a:t>
            </a:r>
          </a:p>
          <a:p>
            <a:pPr algn="ctr" eaLnBrk="1" hangingPunct="1">
              <a:spcBef>
                <a:spcPct val="0"/>
              </a:spcBef>
              <a:buFontTx/>
              <a:buNone/>
            </a:pPr>
            <a:endParaRPr lang="en-US" altLang="en-US" sz="1600" dirty="0">
              <a:latin typeface="Arial" panose="020B0604020202020204" pitchFamily="34" charset="0"/>
            </a:endParaRPr>
          </a:p>
        </p:txBody>
      </p:sp>
      <p:sp>
        <p:nvSpPr>
          <p:cNvPr id="10243" name="TextBox 2">
            <a:extLst>
              <a:ext uri="{FF2B5EF4-FFF2-40B4-BE49-F238E27FC236}">
                <a16:creationId xmlns:a16="http://schemas.microsoft.com/office/drawing/2014/main" id="{52F8CE48-44E3-F53C-4D4B-FFB2F4F28140}"/>
              </a:ext>
            </a:extLst>
          </p:cNvPr>
          <p:cNvSpPr txBox="1">
            <a:spLocks noChangeArrowheads="1"/>
          </p:cNvSpPr>
          <p:nvPr/>
        </p:nvSpPr>
        <p:spPr bwMode="auto">
          <a:xfrm>
            <a:off x="1441451" y="117475"/>
            <a:ext cx="955043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b="1" dirty="0">
                <a:latin typeface="Arial" panose="020B0604020202020204" pitchFamily="34" charset="0"/>
              </a:rPr>
              <a:t>Day 1 :  </a:t>
            </a:r>
            <a:r>
              <a:rPr lang="en-US" altLang="en-US" sz="1800" b="1" i="1" dirty="0">
                <a:latin typeface="Arial" panose="020B0604020202020204" pitchFamily="34" charset="0"/>
              </a:rPr>
              <a:t>Fundamentals of Controlled Environment Agriculture (CEA) and Hydroponics</a:t>
            </a:r>
          </a:p>
        </p:txBody>
      </p:sp>
      <p:pic>
        <p:nvPicPr>
          <p:cNvPr id="10244" name="Picture 5">
            <a:extLst>
              <a:ext uri="{FF2B5EF4-FFF2-40B4-BE49-F238E27FC236}">
                <a16:creationId xmlns:a16="http://schemas.microsoft.com/office/drawing/2014/main" id="{51E0E1B3-B66A-89CC-3CCD-C34137C2AD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6870" y="5719445"/>
            <a:ext cx="2457056" cy="548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Shape 93">
            <a:extLst>
              <a:ext uri="{FF2B5EF4-FFF2-40B4-BE49-F238E27FC236}">
                <a16:creationId xmlns:a16="http://schemas.microsoft.com/office/drawing/2014/main" id="{80BFA5FC-B6BC-34AC-8E8B-E042E43B6AB1}"/>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71609" y="5651183"/>
            <a:ext cx="2122741" cy="6400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246" name="Text Box 3">
            <a:extLst>
              <a:ext uri="{FF2B5EF4-FFF2-40B4-BE49-F238E27FC236}">
                <a16:creationId xmlns:a16="http://schemas.microsoft.com/office/drawing/2014/main" id="{1115D598-6D29-B460-99F6-068B56DA4E6E}"/>
              </a:ext>
            </a:extLst>
          </p:cNvPr>
          <p:cNvSpPr txBox="1">
            <a:spLocks noChangeArrowheads="1"/>
          </p:cNvSpPr>
          <p:nvPr/>
        </p:nvSpPr>
        <p:spPr bwMode="auto">
          <a:xfrm>
            <a:off x="4199222" y="4993958"/>
            <a:ext cx="402533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Controlled Environment Agriculture Center</a:t>
            </a:r>
          </a:p>
          <a:p>
            <a:pPr algn="ctr" eaLnBrk="1" hangingPunct="1">
              <a:spcBef>
                <a:spcPct val="0"/>
              </a:spcBef>
              <a:buFontTx/>
              <a:buNone/>
            </a:pPr>
            <a:r>
              <a:rPr lang="en-US" altLang="en-US" sz="1600" dirty="0">
                <a:solidFill>
                  <a:schemeClr val="bg1"/>
                </a:solidFill>
                <a:latin typeface="Arial" panose="020B0604020202020204" pitchFamily="34" charset="0"/>
              </a:rPr>
              <a:t>(UA-CEAC)</a:t>
            </a:r>
          </a:p>
          <a:p>
            <a:pPr algn="ctr" eaLnBrk="1" hangingPunct="1">
              <a:spcBef>
                <a:spcPct val="0"/>
              </a:spcBef>
              <a:buFontTx/>
              <a:buNone/>
            </a:pPr>
            <a:r>
              <a:rPr lang="en-US" altLang="en-US" sz="1600" dirty="0">
                <a:solidFill>
                  <a:schemeClr val="bg1"/>
                </a:solidFill>
                <a:latin typeface="Arial" panose="020B0604020202020204" pitchFamily="34" charset="0"/>
              </a:rPr>
              <a:t>The University of Arizona</a:t>
            </a:r>
          </a:p>
          <a:p>
            <a:pPr algn="ctr" eaLnBrk="1" hangingPunct="1">
              <a:spcBef>
                <a:spcPct val="0"/>
              </a:spcBef>
              <a:buFontTx/>
              <a:buNone/>
            </a:pPr>
            <a:r>
              <a:rPr lang="en-US" altLang="en-US" sz="1600" dirty="0">
                <a:solidFill>
                  <a:schemeClr val="bg1"/>
                </a:solidFill>
                <a:latin typeface="Arial" panose="020B0604020202020204" pitchFamily="34" charset="0"/>
              </a:rPr>
              <a:t>Tucson, AZ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CFAD2-BB96-9ED1-6445-D61F6FC050CD}"/>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EC52ABDD-C0DE-1D30-5475-EEEB238DB9F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536B602E-1C9A-1DA0-0A3D-CB0D7DAD489A}"/>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B3C057F2-00AA-6998-140D-97999853AE12}"/>
              </a:ext>
            </a:extLst>
          </p:cNvPr>
          <p:cNvSpPr txBox="1"/>
          <p:nvPr/>
        </p:nvSpPr>
        <p:spPr>
          <a:xfrm>
            <a:off x="688323" y="1778775"/>
            <a:ext cx="11268348" cy="4401205"/>
          </a:xfrm>
          <a:prstGeom prst="rect">
            <a:avLst/>
          </a:prstGeom>
          <a:noFill/>
        </p:spPr>
        <p:txBody>
          <a:bodyPr wrap="square" rtlCol="0">
            <a:spAutoFit/>
          </a:bodyPr>
          <a:lstStyle/>
          <a:p>
            <a:r>
              <a:rPr lang="en-US" sz="2000" b="1" dirty="0">
                <a:solidFill>
                  <a:srgbClr val="FF0000"/>
                </a:solidFill>
              </a:rPr>
              <a:t>Structure and Glazing</a:t>
            </a:r>
            <a:endParaRPr lang="en-US" sz="2000" dirty="0">
              <a:solidFill>
                <a:srgbClr val="FF0000"/>
              </a:solidFill>
            </a:endParaRPr>
          </a:p>
          <a:p>
            <a:r>
              <a:rPr lang="en-US" sz="2000" dirty="0"/>
              <a:t>	Structure: Single bay ground-to-ground [high tunnel] or single bay greenhouse, </a:t>
            </a:r>
          </a:p>
          <a:p>
            <a:r>
              <a:rPr lang="en-US" sz="2000" dirty="0"/>
              <a:t>		or multiple-bay, gutter connected</a:t>
            </a:r>
          </a:p>
          <a:p>
            <a:endParaRPr lang="en-US" sz="2000" dirty="0"/>
          </a:p>
          <a:p>
            <a:r>
              <a:rPr lang="en-US" sz="2000" dirty="0"/>
              <a:t>	Glazing:  </a:t>
            </a:r>
            <a:r>
              <a:rPr lang="en-US" sz="2000" u="sng" dirty="0"/>
              <a:t>Glass or plastic </a:t>
            </a:r>
            <a:r>
              <a:rPr lang="en-US" sz="2000" dirty="0"/>
              <a:t>[film or rigid], </a:t>
            </a:r>
            <a:r>
              <a:rPr lang="en-US" sz="2000" u="sng" dirty="0"/>
              <a:t>single or double-layers </a:t>
            </a:r>
            <a:r>
              <a:rPr lang="en-US" sz="2000" dirty="0"/>
              <a:t>are general choices</a:t>
            </a:r>
          </a:p>
          <a:p>
            <a:endParaRPr lang="en-US" sz="2000" dirty="0"/>
          </a:p>
          <a:p>
            <a:r>
              <a:rPr lang="en-US" sz="2000" dirty="0"/>
              <a:t>Glass is forever, but expensive. </a:t>
            </a:r>
          </a:p>
          <a:p>
            <a:r>
              <a:rPr lang="en-US" sz="2000" dirty="0"/>
              <a:t>Plastic is less expensive;  life is 20 – 25 years for double-wall rigid panels and 2 – 4 years life for the films 	[except ETFE, Tradename: F-Clean]</a:t>
            </a:r>
          </a:p>
          <a:p>
            <a:endParaRPr lang="en-US" sz="2000" dirty="0"/>
          </a:p>
          <a:p>
            <a:r>
              <a:rPr lang="en-US" sz="2000" dirty="0"/>
              <a:t>Double-layer air-inflated polyethylene film is very cost effective</a:t>
            </a:r>
          </a:p>
          <a:p>
            <a:endParaRPr lang="en-US" sz="2000" dirty="0"/>
          </a:p>
          <a:p>
            <a:r>
              <a:rPr lang="en-US" sz="2000" dirty="0"/>
              <a:t>Various additives in the plastics modify qualities </a:t>
            </a:r>
          </a:p>
          <a:p>
            <a:r>
              <a:rPr lang="en-US" sz="2000" dirty="0"/>
              <a:t>	longevity, heat loss, condensation dripping, light quality and heat gain from the sun</a:t>
            </a:r>
          </a:p>
        </p:txBody>
      </p:sp>
    </p:spTree>
    <p:extLst>
      <p:ext uri="{BB962C8B-B14F-4D97-AF65-F5344CB8AC3E}">
        <p14:creationId xmlns:p14="http://schemas.microsoft.com/office/powerpoint/2010/main" val="161199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A993E-BEA7-DBC1-A2F2-99C47FF20879}"/>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89E840C0-ABD8-37EF-3B2C-E38AB6B37F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9E8DE2B5-A111-0B19-6965-36213C00ADEB}"/>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7EC206B2-1673-9BFC-2974-B7E5C97932CD}"/>
              </a:ext>
            </a:extLst>
          </p:cNvPr>
          <p:cNvSpPr txBox="1"/>
          <p:nvPr/>
        </p:nvSpPr>
        <p:spPr>
          <a:xfrm>
            <a:off x="619743" y="1767345"/>
            <a:ext cx="11268348" cy="3170099"/>
          </a:xfrm>
          <a:prstGeom prst="rect">
            <a:avLst/>
          </a:prstGeom>
          <a:noFill/>
        </p:spPr>
        <p:txBody>
          <a:bodyPr wrap="square" rtlCol="0">
            <a:spAutoFit/>
          </a:bodyPr>
          <a:lstStyle/>
          <a:p>
            <a:r>
              <a:rPr lang="en-US" sz="2000" dirty="0"/>
              <a:t> </a:t>
            </a:r>
            <a:r>
              <a:rPr lang="en-US" sz="2000" b="1" dirty="0">
                <a:solidFill>
                  <a:srgbClr val="FF0000"/>
                </a:solidFill>
              </a:rPr>
              <a:t>Utilities</a:t>
            </a:r>
            <a:endParaRPr lang="en-US" sz="2000" dirty="0">
              <a:solidFill>
                <a:srgbClr val="FF0000"/>
              </a:solidFill>
            </a:endParaRPr>
          </a:p>
          <a:p>
            <a:r>
              <a:rPr lang="en-US" sz="2000" dirty="0"/>
              <a:t>	Necessary for operations: heating fuel, water source, electrical, communications, transport access, 		market access, sanitary disposal</a:t>
            </a:r>
          </a:p>
          <a:p>
            <a:r>
              <a:rPr lang="en-US" sz="2000" dirty="0"/>
              <a:t> </a:t>
            </a:r>
          </a:p>
          <a:p>
            <a:r>
              <a:rPr lang="en-US" sz="2000" b="1" dirty="0">
                <a:solidFill>
                  <a:srgbClr val="FF0000"/>
                </a:solidFill>
              </a:rPr>
              <a:t>Headhouse</a:t>
            </a:r>
            <a:endParaRPr lang="en-US" sz="2000" dirty="0">
              <a:solidFill>
                <a:srgbClr val="FF0000"/>
              </a:solidFill>
            </a:endParaRPr>
          </a:p>
          <a:p>
            <a:r>
              <a:rPr lang="en-US" sz="2000" dirty="0"/>
              <a:t>	Packing/shipping area, office, restrooms, lunchroom</a:t>
            </a:r>
          </a:p>
          <a:p>
            <a:endParaRPr lang="en-US" sz="2000" dirty="0"/>
          </a:p>
          <a:p>
            <a:r>
              <a:rPr lang="en-US" sz="2000" b="1" dirty="0">
                <a:solidFill>
                  <a:srgbClr val="FF0000"/>
                </a:solidFill>
              </a:rPr>
              <a:t>Storage</a:t>
            </a:r>
            <a:endParaRPr lang="en-US" sz="2000" dirty="0">
              <a:solidFill>
                <a:srgbClr val="FF0000"/>
              </a:solidFill>
            </a:endParaRPr>
          </a:p>
          <a:p>
            <a:r>
              <a:rPr lang="en-US" sz="2000" dirty="0"/>
              <a:t>	Materials and Supplies, Equipment, Containers</a:t>
            </a:r>
          </a:p>
          <a:p>
            <a:endParaRPr lang="en-US" sz="2000" dirty="0"/>
          </a:p>
        </p:txBody>
      </p:sp>
    </p:spTree>
    <p:extLst>
      <p:ext uri="{BB962C8B-B14F-4D97-AF65-F5344CB8AC3E}">
        <p14:creationId xmlns:p14="http://schemas.microsoft.com/office/powerpoint/2010/main" val="99299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FBBB9-D000-D2F5-12D5-9537ADB4B5D5}"/>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A94E580B-88EA-A290-9EAC-85EBA75310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FBAD6CA1-46ED-4BFD-A407-5B285D492D1D}"/>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A48521F9-B9A6-2799-C4EC-E70F5132A973}"/>
              </a:ext>
            </a:extLst>
          </p:cNvPr>
          <p:cNvSpPr txBox="1"/>
          <p:nvPr/>
        </p:nvSpPr>
        <p:spPr>
          <a:xfrm>
            <a:off x="711183" y="1310145"/>
            <a:ext cx="11268348" cy="5016758"/>
          </a:xfrm>
          <a:prstGeom prst="rect">
            <a:avLst/>
          </a:prstGeom>
          <a:noFill/>
        </p:spPr>
        <p:txBody>
          <a:bodyPr wrap="square" rtlCol="0">
            <a:spAutoFit/>
          </a:bodyPr>
          <a:lstStyle/>
          <a:p>
            <a:r>
              <a:rPr lang="en-US" sz="2000" dirty="0"/>
              <a:t> </a:t>
            </a:r>
          </a:p>
          <a:p>
            <a:r>
              <a:rPr lang="en-US" sz="2000" b="1" dirty="0">
                <a:solidFill>
                  <a:srgbClr val="FF0000"/>
                </a:solidFill>
              </a:rPr>
              <a:t>Plant Nutrient and Water Delivery  </a:t>
            </a:r>
            <a:r>
              <a:rPr lang="en-US" sz="2000" b="1" dirty="0">
                <a:solidFill>
                  <a:schemeClr val="bg1"/>
                </a:solidFill>
              </a:rPr>
              <a:t>[Dr. Hooks this afternoon!]</a:t>
            </a:r>
            <a:endParaRPr lang="en-US" sz="2000" dirty="0">
              <a:solidFill>
                <a:schemeClr val="bg1"/>
              </a:solidFill>
            </a:endParaRPr>
          </a:p>
          <a:p>
            <a:r>
              <a:rPr lang="en-US" sz="2000" dirty="0"/>
              <a:t>	Water quality - get a lab test of your water source!</a:t>
            </a:r>
          </a:p>
          <a:p>
            <a:r>
              <a:rPr lang="en-US" sz="2000" dirty="0"/>
              <a:t>	Fertigation – creating nutrient formulation, deliver consistently and on-demand</a:t>
            </a:r>
          </a:p>
          <a:p>
            <a:r>
              <a:rPr lang="en-US" sz="2000" dirty="0"/>
              <a:t>	</a:t>
            </a:r>
          </a:p>
          <a:p>
            <a:r>
              <a:rPr lang="en-US" sz="2000" dirty="0"/>
              <a:t>	Delivery to plant roots:  </a:t>
            </a:r>
            <a:r>
              <a:rPr lang="en-US" sz="2000" b="1" dirty="0"/>
              <a:t>All provide the same: water, nutrients, oxygen, removing salts, 						maintaining pH, without light</a:t>
            </a:r>
          </a:p>
          <a:p>
            <a:r>
              <a:rPr lang="en-US" sz="2000" dirty="0"/>
              <a:t>		Top Drip</a:t>
            </a:r>
          </a:p>
          <a:p>
            <a:r>
              <a:rPr lang="en-US" sz="2000" dirty="0"/>
              <a:t>		NFT</a:t>
            </a:r>
          </a:p>
          <a:p>
            <a:r>
              <a:rPr lang="en-US" sz="2000" dirty="0"/>
              <a:t>		DWC [or floating rafts]</a:t>
            </a:r>
          </a:p>
          <a:p>
            <a:r>
              <a:rPr lang="en-US" sz="2000" dirty="0"/>
              <a:t>		Ebb &amp; Flow [or Flood &amp; Drain]</a:t>
            </a:r>
          </a:p>
          <a:p>
            <a:r>
              <a:rPr lang="en-US" sz="2000" dirty="0"/>
              <a:t>		Aeroponics</a:t>
            </a:r>
          </a:p>
          <a:p>
            <a:r>
              <a:rPr lang="en-US" sz="2000" dirty="0"/>
              <a:t>	Match system type to crop - size, access requirements, opportunity to automate, ease of turnover, sanitation, maintenance, skill of labor required, logistics of plant and materials handling, failsafe!</a:t>
            </a:r>
          </a:p>
          <a:p>
            <a:r>
              <a:rPr lang="en-US" sz="2000" dirty="0"/>
              <a:t>	</a:t>
            </a:r>
          </a:p>
          <a:p>
            <a:r>
              <a:rPr lang="en-US" sz="2000" dirty="0"/>
              <a:t>	Control of irrigation cycle - timer, substrate moisture content, %drainage </a:t>
            </a:r>
          </a:p>
        </p:txBody>
      </p:sp>
    </p:spTree>
    <p:extLst>
      <p:ext uri="{BB962C8B-B14F-4D97-AF65-F5344CB8AC3E}">
        <p14:creationId xmlns:p14="http://schemas.microsoft.com/office/powerpoint/2010/main" val="406866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909B1-DCBE-1CCB-056C-0E8610EBC95C}"/>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8CAA25B9-F488-8E80-787B-989719E330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6A9E442D-818E-4BEB-241C-C9915341985B}"/>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B70F471B-3701-D522-C27F-E830B95490D6}"/>
              </a:ext>
            </a:extLst>
          </p:cNvPr>
          <p:cNvSpPr txBox="1"/>
          <p:nvPr/>
        </p:nvSpPr>
        <p:spPr>
          <a:xfrm>
            <a:off x="923652" y="1927365"/>
            <a:ext cx="11268348" cy="3477875"/>
          </a:xfrm>
          <a:prstGeom prst="rect">
            <a:avLst/>
          </a:prstGeom>
          <a:noFill/>
        </p:spPr>
        <p:txBody>
          <a:bodyPr wrap="square" rtlCol="0">
            <a:spAutoFit/>
          </a:bodyPr>
          <a:lstStyle/>
          <a:p>
            <a:r>
              <a:rPr lang="en-US" sz="2000" b="1" dirty="0">
                <a:solidFill>
                  <a:srgbClr val="FF0000"/>
                </a:solidFill>
              </a:rPr>
              <a:t>Final considerations for the profitable grower</a:t>
            </a:r>
            <a:endParaRPr lang="en-US" sz="2000" dirty="0">
              <a:solidFill>
                <a:srgbClr val="FF0000"/>
              </a:solidFill>
            </a:endParaRPr>
          </a:p>
          <a:p>
            <a:r>
              <a:rPr lang="en-US" sz="2000" dirty="0"/>
              <a:t>	Continually learn about plant care and needs</a:t>
            </a:r>
          </a:p>
          <a:p>
            <a:r>
              <a:rPr lang="en-US" sz="2000" dirty="0"/>
              <a:t>		Share your experiences. Visit trade shows</a:t>
            </a:r>
          </a:p>
          <a:p>
            <a:endParaRPr lang="en-US" sz="2000" dirty="0"/>
          </a:p>
          <a:p>
            <a:r>
              <a:rPr lang="en-US" sz="2000" dirty="0"/>
              <a:t>	Listen to the next generation of growers in your family and business community</a:t>
            </a:r>
          </a:p>
          <a:p>
            <a:endParaRPr lang="en-US" sz="2000" dirty="0"/>
          </a:p>
          <a:p>
            <a:r>
              <a:rPr lang="en-US" sz="2000" dirty="0"/>
              <a:t>	Don’t block your future moves for development/expansion. </a:t>
            </a:r>
          </a:p>
          <a:p>
            <a:r>
              <a:rPr lang="en-US" sz="2000" dirty="0"/>
              <a:t>		Plan your production space</a:t>
            </a:r>
          </a:p>
          <a:p>
            <a:endParaRPr lang="en-US" sz="2000" dirty="0"/>
          </a:p>
          <a:p>
            <a:r>
              <a:rPr lang="en-US" sz="2000" dirty="0"/>
              <a:t>	Attend short courses until becoming board by having more experience than the teachers!</a:t>
            </a:r>
          </a:p>
          <a:p>
            <a:endParaRPr lang="en-US" sz="2000" dirty="0"/>
          </a:p>
        </p:txBody>
      </p:sp>
    </p:spTree>
    <p:extLst>
      <p:ext uri="{BB962C8B-B14F-4D97-AF65-F5344CB8AC3E}">
        <p14:creationId xmlns:p14="http://schemas.microsoft.com/office/powerpoint/2010/main" val="913919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4">
            <a:extLst>
              <a:ext uri="{FF2B5EF4-FFF2-40B4-BE49-F238E27FC236}">
                <a16:creationId xmlns:a16="http://schemas.microsoft.com/office/drawing/2014/main" id="{33662CC0-F6F2-49C6-AAAD-899A5FA544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TextBox 5">
            <a:extLst>
              <a:ext uri="{FF2B5EF4-FFF2-40B4-BE49-F238E27FC236}">
                <a16:creationId xmlns:a16="http://schemas.microsoft.com/office/drawing/2014/main" id="{DF99EC9F-6C24-41F0-A983-CBFC84F30477}"/>
              </a:ext>
            </a:extLst>
          </p:cNvPr>
          <p:cNvSpPr txBox="1">
            <a:spLocks noChangeArrowheads="1"/>
          </p:cNvSpPr>
          <p:nvPr/>
        </p:nvSpPr>
        <p:spPr bwMode="auto">
          <a:xfrm>
            <a:off x="1828801" y="1655764"/>
            <a:ext cx="497764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chemeClr val="bg1"/>
                </a:solidFill>
              </a:rPr>
              <a:t>Extraordinary times require </a:t>
            </a:r>
          </a:p>
          <a:p>
            <a:pPr eaLnBrk="1" hangingPunct="1"/>
            <a:r>
              <a:rPr lang="en-US" altLang="en-US" sz="2800" b="1" dirty="0">
                <a:solidFill>
                  <a:schemeClr val="bg1"/>
                </a:solidFill>
              </a:rPr>
              <a:t>extraordinary steps…..</a:t>
            </a:r>
          </a:p>
        </p:txBody>
      </p:sp>
      <p:sp>
        <p:nvSpPr>
          <p:cNvPr id="9" name="TextBox 8">
            <a:extLst>
              <a:ext uri="{FF2B5EF4-FFF2-40B4-BE49-F238E27FC236}">
                <a16:creationId xmlns:a16="http://schemas.microsoft.com/office/drawing/2014/main" id="{23A7D2E6-2F0F-4972-9385-EAF2F344227D}"/>
              </a:ext>
            </a:extLst>
          </p:cNvPr>
          <p:cNvSpPr txBox="1">
            <a:spLocks noChangeArrowheads="1"/>
          </p:cNvSpPr>
          <p:nvPr/>
        </p:nvSpPr>
        <p:spPr bwMode="auto">
          <a:xfrm>
            <a:off x="6232526" y="1000126"/>
            <a:ext cx="4435475" cy="523875"/>
          </a:xfrm>
          <a:prstGeom prst="rect">
            <a:avLst/>
          </a:prstGeom>
          <a:solidFill>
            <a:srgbClr val="FF0000"/>
          </a:solidFill>
          <a:ln w="19050">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i="1" dirty="0">
                <a:solidFill>
                  <a:schemeClr val="bg1"/>
                </a:solidFill>
              </a:rPr>
              <a:t>It’s time to move forward</a:t>
            </a:r>
          </a:p>
        </p:txBody>
      </p:sp>
      <p:pic>
        <p:nvPicPr>
          <p:cNvPr id="6" name="Picture 63" descr="UA_A-line-1024_RED.gif">
            <a:extLst>
              <a:ext uri="{FF2B5EF4-FFF2-40B4-BE49-F238E27FC236}">
                <a16:creationId xmlns:a16="http://schemas.microsoft.com/office/drawing/2014/main" id="{AC949341-5F77-45F9-896E-FAED931644A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4">
            <a:extLst>
              <a:ext uri="{FF2B5EF4-FFF2-40B4-BE49-F238E27FC236}">
                <a16:creationId xmlns:a16="http://schemas.microsoft.com/office/drawing/2014/main" id="{6485B65E-6786-49C8-9DDF-F368EC8EA772}"/>
              </a:ext>
            </a:extLst>
          </p:cNvPr>
          <p:cNvSpPr txBox="1">
            <a:spLocks noChangeArrowheads="1"/>
          </p:cNvSpPr>
          <p:nvPr/>
        </p:nvSpPr>
        <p:spPr bwMode="auto">
          <a:xfrm>
            <a:off x="2498726" y="838200"/>
            <a:ext cx="7559675" cy="535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t>	The CEAC (Controlled Environment Agriculture Center) and The University of Arizona are dedicated to development of CE (Controlled Environment) technologies and worldwide applications, and for educating young people about the science and engineering of CE and hydroponic food support systems, and the other CE applications.</a:t>
            </a:r>
          </a:p>
          <a:p>
            <a:pPr eaLnBrk="1" hangingPunct="1"/>
            <a:r>
              <a:rPr lang="en-US" altLang="en-US" b="1" dirty="0"/>
              <a:t>	We will implement an interactive outreach and educational program to promote the benefits of CE for food production for modern agriculture, as well as, the new technologies of CE for enhancing, restoring, and maintaining critical earth life systems and human quality of life scenarios.  </a:t>
            </a:r>
          </a:p>
          <a:p>
            <a:pPr eaLnBrk="1" hangingPunct="1"/>
            <a:r>
              <a:rPr lang="en-US" altLang="en-US" b="1" dirty="0"/>
              <a:t>	CE systems will be developed to help feed the world, while utilizing energy, labor and water resources effectively, and CE will become the platform for applications of new technologies using plant physiological processes [biomass fuels]; for space colonization life support [recycling all resources]; for remediation of air [carbon sequestration] and water [salts, heavy metals]; and for phytochemicals and plant-made pharmaceuticals [lycopene, vaccines]. </a:t>
            </a:r>
          </a:p>
        </p:txBody>
      </p:sp>
      <p:sp>
        <p:nvSpPr>
          <p:cNvPr id="56323" name="TextBox 3">
            <a:extLst>
              <a:ext uri="{FF2B5EF4-FFF2-40B4-BE49-F238E27FC236}">
                <a16:creationId xmlns:a16="http://schemas.microsoft.com/office/drawing/2014/main" id="{E43F3A1F-2180-4F85-90EB-425C36A4288F}"/>
              </a:ext>
            </a:extLst>
          </p:cNvPr>
          <p:cNvSpPr txBox="1">
            <a:spLocks noChangeArrowheads="1"/>
          </p:cNvSpPr>
          <p:nvPr/>
        </p:nvSpPr>
        <p:spPr bwMode="auto">
          <a:xfrm>
            <a:off x="4495801" y="381000"/>
            <a:ext cx="30464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a:t>For Further Information</a:t>
            </a:r>
          </a:p>
        </p:txBody>
      </p:sp>
      <p:pic>
        <p:nvPicPr>
          <p:cNvPr id="6" name="Picture 63" descr="UA_A-line-1024_RED.gif">
            <a:extLst>
              <a:ext uri="{FF2B5EF4-FFF2-40B4-BE49-F238E27FC236}">
                <a16:creationId xmlns:a16="http://schemas.microsoft.com/office/drawing/2014/main" id="{77BF3052-B8EB-45D2-81B3-98711D9BB2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UA_A-line-1024_RED.gif">
            <a:extLst>
              <a:ext uri="{FF2B5EF4-FFF2-40B4-BE49-F238E27FC236}">
                <a16:creationId xmlns:a16="http://schemas.microsoft.com/office/drawing/2014/main" id="{3DD6FA33-C58A-40D5-92F2-504039D62A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Text Box 4">
            <a:extLst>
              <a:ext uri="{FF2B5EF4-FFF2-40B4-BE49-F238E27FC236}">
                <a16:creationId xmlns:a16="http://schemas.microsoft.com/office/drawing/2014/main" id="{7E4CCCC7-A9F0-4C33-AF7D-8F3ABFFCB207}"/>
              </a:ext>
            </a:extLst>
          </p:cNvPr>
          <p:cNvSpPr txBox="1">
            <a:spLocks noChangeArrowheads="1"/>
          </p:cNvSpPr>
          <p:nvPr/>
        </p:nvSpPr>
        <p:spPr bwMode="auto">
          <a:xfrm>
            <a:off x="2193926" y="1179513"/>
            <a:ext cx="7864475"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a:t>Dr. Gene Giacomelli</a:t>
            </a:r>
          </a:p>
          <a:p>
            <a:pPr eaLnBrk="1" hangingPunct="1"/>
            <a:r>
              <a:rPr lang="en-US" altLang="en-US" sz="2000" b="1" dirty="0"/>
              <a:t>Biosystems Engineering, CEAC, </a:t>
            </a:r>
            <a:r>
              <a:rPr lang="en-US" altLang="en-US" sz="2000" b="1" dirty="0">
                <a:hlinkClick r:id="rId4"/>
              </a:rPr>
              <a:t>giacomel@ag.arizona.edu</a:t>
            </a:r>
            <a:r>
              <a:rPr lang="en-US" altLang="en-US" sz="2000" b="1" dirty="0"/>
              <a:t> </a:t>
            </a:r>
          </a:p>
          <a:p>
            <a:pPr eaLnBrk="1" hangingPunct="1"/>
            <a:r>
              <a:rPr lang="en-US" altLang="en-US" sz="2000" b="1" dirty="0"/>
              <a:t>+1 520 990 0202</a:t>
            </a:r>
          </a:p>
          <a:p>
            <a:pPr eaLnBrk="1" hangingPunct="1"/>
            <a:endParaRPr lang="en-US" altLang="en-US" dirty="0"/>
          </a:p>
          <a:p>
            <a:pPr eaLnBrk="1" hangingPunct="1"/>
            <a:r>
              <a:rPr lang="en-US" altLang="en-US" dirty="0"/>
              <a:t>Prof. Gene Giacomelli is an emeritus faculty member within the Department of Biosystems Engineering at The University of Arizona, and former Director of the Controlled Environment Agriculture Center. Giacomelli has gained international reputation through his pioneering work and expertise in the area of protected crops. Growing food on other planets was one of the collaborative international projects that he led, which was supported by the NASA Space Grant Consortium at the University of Arizona. The focus is efficient use of water, energy and other resources for implementation of a food and life support system for Moon/Mars.  The results from this project will be applied to Earth protected agriculture food production systems."</a:t>
            </a:r>
          </a:p>
          <a:p>
            <a:pPr eaLnBrk="1" hangingPunct="1"/>
            <a:r>
              <a:rPr lang="en-US" altLang="en-US" dirty="0"/>
              <a:t> </a:t>
            </a:r>
          </a:p>
        </p:txBody>
      </p:sp>
      <p:sp>
        <p:nvSpPr>
          <p:cNvPr id="57348" name="TextBox 1">
            <a:extLst>
              <a:ext uri="{FF2B5EF4-FFF2-40B4-BE49-F238E27FC236}">
                <a16:creationId xmlns:a16="http://schemas.microsoft.com/office/drawing/2014/main" id="{F0CF94EF-8BDD-4D0A-A31C-8BA945499D29}"/>
              </a:ext>
            </a:extLst>
          </p:cNvPr>
          <p:cNvSpPr txBox="1">
            <a:spLocks noChangeArrowheads="1"/>
          </p:cNvSpPr>
          <p:nvPr/>
        </p:nvSpPr>
        <p:spPr bwMode="auto">
          <a:xfrm>
            <a:off x="4649788" y="-19050"/>
            <a:ext cx="30464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a:t>For Further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5DD852-7A50-4AA1-8184-554381E1A69D}"/>
              </a:ext>
            </a:extLst>
          </p:cNvPr>
          <p:cNvSpPr txBox="1"/>
          <p:nvPr/>
        </p:nvSpPr>
        <p:spPr>
          <a:xfrm>
            <a:off x="493311" y="809228"/>
            <a:ext cx="11205375" cy="5724644"/>
          </a:xfrm>
          <a:prstGeom prst="rect">
            <a:avLst/>
          </a:prstGeom>
          <a:noFill/>
        </p:spPr>
        <p:txBody>
          <a:bodyPr wrap="none" rtlCol="0">
            <a:spAutoFit/>
          </a:bodyPr>
          <a:lstStyle/>
          <a:p>
            <a:pPr marL="0" marR="0" algn="ctr">
              <a:spcBef>
                <a:spcPts val="0"/>
              </a:spcBef>
              <a:spcAft>
                <a:spcPts val="0"/>
              </a:spcAft>
            </a:pPr>
            <a:r>
              <a:rPr lang="en-US" sz="2800" b="1" dirty="0">
                <a:solidFill>
                  <a:srgbClr val="FF0000"/>
                </a:solidFill>
                <a:ea typeface="Calibri" panose="020F0502020204030204" pitchFamily="34" charset="0"/>
                <a:cs typeface="Times New Roman" panose="02020603050405020304" pitchFamily="18" charset="0"/>
              </a:rPr>
              <a:t>How did we get here?</a:t>
            </a:r>
          </a:p>
          <a:p>
            <a:pPr marL="0" marR="0" algn="ctr">
              <a:spcBef>
                <a:spcPts val="0"/>
              </a:spcBef>
              <a:spcAft>
                <a:spcPts val="0"/>
              </a:spcAft>
            </a:pPr>
            <a:r>
              <a:rPr lang="en-US" sz="2400" b="1" dirty="0">
                <a:effectLst/>
                <a:ea typeface="Calibri" panose="020F0502020204030204" pitchFamily="34" charset="0"/>
                <a:cs typeface="Times New Roman" panose="02020603050405020304" pitchFamily="18" charset="0"/>
              </a:rPr>
              <a:t> ‘Recent’ Developments of Technology and Understanding for commercial CEA…..</a:t>
            </a:r>
          </a:p>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solidFill>
                  <a:srgbClr val="C00000"/>
                </a:solidFill>
                <a:effectLst/>
                <a:ea typeface="Calibri" panose="020F0502020204030204" pitchFamily="34" charset="0"/>
                <a:cs typeface="Times New Roman" panose="02020603050405020304" pitchFamily="18" charset="0"/>
              </a:rPr>
              <a:t>			</a:t>
            </a:r>
            <a:r>
              <a:rPr lang="en-US" sz="2800" b="1" dirty="0">
                <a:solidFill>
                  <a:srgbClr val="C00000"/>
                </a:solidFill>
                <a:effectLst/>
                <a:ea typeface="Calibri" panose="020F0502020204030204" pitchFamily="34" charset="0"/>
                <a:cs typeface="Times New Roman" panose="02020603050405020304" pitchFamily="18" charset="0"/>
              </a:rPr>
              <a:t>1970’s</a:t>
            </a:r>
          </a:p>
          <a:p>
            <a:pPr marL="0" marR="0">
              <a:spcBef>
                <a:spcPts val="0"/>
              </a:spcBef>
              <a:spcAft>
                <a:spcPts val="0"/>
              </a:spcAft>
            </a:pPr>
            <a:r>
              <a:rPr lang="en-US" sz="2000" b="1" dirty="0">
                <a:effectLst/>
                <a:ea typeface="Calibri" panose="020F0502020204030204" pitchFamily="34" charset="0"/>
                <a:cs typeface="Times New Roman" panose="02020603050405020304" pitchFamily="18" charset="0"/>
              </a:rPr>
              <a:t>		</a:t>
            </a:r>
            <a:r>
              <a:rPr lang="en-US" sz="2400" b="1" dirty="0">
                <a:effectLst/>
                <a:ea typeface="Calibri" panose="020F0502020204030204" pitchFamily="34" charset="0"/>
                <a:cs typeface="Times New Roman" panose="02020603050405020304" pitchFamily="18" charset="0"/>
              </a:rPr>
              <a:t>Hydroponics commercialized  -  NFT (nutrient film technique)</a:t>
            </a:r>
          </a:p>
          <a:p>
            <a:r>
              <a:rPr lang="en-US" sz="2400" b="1" dirty="0">
                <a:ea typeface="Calibri" panose="020F0502020204030204" pitchFamily="34" charset="0"/>
                <a:cs typeface="Times New Roman" panose="02020603050405020304" pitchFamily="18" charset="0"/>
              </a:rPr>
              <a:t>		Rockwool Substrate  -  Old Top drip irrigation - new inert substrate</a:t>
            </a:r>
          </a:p>
          <a:p>
            <a:r>
              <a:rPr lang="en-US" sz="2000" b="1" dirty="0">
                <a:effectLst/>
                <a:ea typeface="Calibri" panose="020F0502020204030204" pitchFamily="34" charset="0"/>
                <a:cs typeface="Times New Roman" panose="02020603050405020304" pitchFamily="18" charset="0"/>
              </a:rPr>
              <a:t>		</a:t>
            </a:r>
            <a:r>
              <a:rPr lang="en-US" sz="2400" b="1" dirty="0">
                <a:effectLst/>
                <a:ea typeface="Calibri" panose="020F0502020204030204" pitchFamily="34" charset="0"/>
                <a:cs typeface="Times New Roman" panose="02020603050405020304" pitchFamily="18" charset="0"/>
              </a:rPr>
              <a:t>Oil fuel energy crisis!</a:t>
            </a:r>
            <a:endParaRPr lang="en-US" sz="2000" b="1"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solidFill>
                  <a:srgbClr val="C00000"/>
                </a:solidFill>
                <a:effectLst/>
                <a:ea typeface="Calibri" panose="020F0502020204030204" pitchFamily="34" charset="0"/>
                <a:cs typeface="Times New Roman" panose="02020603050405020304" pitchFamily="18" charset="0"/>
              </a:rPr>
              <a:t>			</a:t>
            </a:r>
          </a:p>
          <a:p>
            <a:pPr marL="0" marR="0">
              <a:spcBef>
                <a:spcPts val="0"/>
              </a:spcBef>
              <a:spcAft>
                <a:spcPts val="0"/>
              </a:spcAft>
            </a:pPr>
            <a:r>
              <a:rPr lang="en-US" sz="2400" b="1" dirty="0">
                <a:solidFill>
                  <a:srgbClr val="C00000"/>
                </a:solidFill>
                <a:ea typeface="Calibri" panose="020F0502020204030204" pitchFamily="34" charset="0"/>
                <a:cs typeface="Times New Roman" panose="02020603050405020304" pitchFamily="18" charset="0"/>
              </a:rPr>
              <a:t>			</a:t>
            </a:r>
            <a:r>
              <a:rPr lang="en-US" sz="2800" b="1" dirty="0">
                <a:solidFill>
                  <a:srgbClr val="C00000"/>
                </a:solidFill>
                <a:effectLst/>
                <a:ea typeface="Calibri" panose="020F0502020204030204" pitchFamily="34" charset="0"/>
                <a:cs typeface="Times New Roman" panose="02020603050405020304" pitchFamily="18" charset="0"/>
              </a:rPr>
              <a:t>Late 70’s into 1980’s</a:t>
            </a:r>
          </a:p>
          <a:p>
            <a:r>
              <a:rPr lang="en-US" sz="2000" b="1" dirty="0">
                <a:ea typeface="Calibri" panose="020F0502020204030204" pitchFamily="34" charset="0"/>
                <a:cs typeface="Times New Roman" panose="02020603050405020304" pitchFamily="18" charset="0"/>
              </a:rPr>
              <a:t>		</a:t>
            </a:r>
            <a:r>
              <a:rPr lang="en-US" sz="2400" b="1" dirty="0">
                <a:ea typeface="Calibri" panose="020F0502020204030204" pitchFamily="34" charset="0"/>
                <a:cs typeface="Times New Roman" panose="02020603050405020304" pitchFamily="18" charset="0"/>
              </a:rPr>
              <a:t>Energy Conservation - screens, double-layer glazing, waste heat use</a:t>
            </a:r>
          </a:p>
          <a:p>
            <a:r>
              <a:rPr lang="en-US" sz="2400" b="1" dirty="0">
                <a:ea typeface="Calibri" panose="020F0502020204030204" pitchFamily="34" charset="0"/>
                <a:cs typeface="Times New Roman" panose="02020603050405020304" pitchFamily="18" charset="0"/>
              </a:rPr>
              <a:t>		‘Elementary’ Computer control </a:t>
            </a:r>
          </a:p>
          <a:p>
            <a:r>
              <a:rPr lang="en-US" sz="2400" b="1" dirty="0">
                <a:effectLst/>
                <a:ea typeface="Calibri" panose="020F0502020204030204" pitchFamily="34" charset="0"/>
                <a:cs typeface="Times New Roman" panose="02020603050405020304" pitchFamily="18" charset="0"/>
              </a:rPr>
              <a:t>		HPS lighting</a:t>
            </a:r>
          </a:p>
          <a:p>
            <a:r>
              <a:rPr lang="en-US" sz="2400" b="1" dirty="0">
                <a:ea typeface="Calibri" panose="020F0502020204030204" pitchFamily="34" charset="0"/>
                <a:cs typeface="Times New Roman" panose="02020603050405020304" pitchFamily="18" charset="0"/>
              </a:rPr>
              <a:t>		Co-Generation (now CHP) natural gas to heat + electricity + CO2</a:t>
            </a:r>
          </a:p>
          <a:p>
            <a:pPr marL="0" marR="0">
              <a:spcBef>
                <a:spcPts val="0"/>
              </a:spcBef>
              <a:spcAft>
                <a:spcPts val="0"/>
              </a:spcAft>
            </a:pPr>
            <a:r>
              <a:rPr lang="en-US" sz="2400" b="1" dirty="0">
                <a:effectLst/>
                <a:ea typeface="Calibri" panose="020F0502020204030204" pitchFamily="34" charset="0"/>
                <a:cs typeface="Times New Roman" panose="02020603050405020304" pitchFamily="18" charset="0"/>
              </a:rPr>
              <a:t>		Mechanized Materials Handling and Space Utilization</a:t>
            </a:r>
          </a:p>
          <a:p>
            <a:pPr marL="0" marR="0">
              <a:spcBef>
                <a:spcPts val="0"/>
              </a:spcBef>
              <a:spcAft>
                <a:spcPts val="0"/>
              </a:spcAft>
            </a:pPr>
            <a:r>
              <a:rPr lang="en-US" sz="2400" b="1" dirty="0">
                <a:effectLst/>
                <a:ea typeface="Calibri" panose="020F0502020204030204" pitchFamily="34" charset="0"/>
                <a:cs typeface="Times New Roman" panose="02020603050405020304" pitchFamily="18" charset="0"/>
              </a:rPr>
              <a:t>		Plant breeding  –  Focused for tomato, lettuce, cucumber, pepper</a:t>
            </a:r>
            <a:r>
              <a:rPr lang="en-US" sz="2400" b="1" dirty="0">
                <a:solidFill>
                  <a:srgbClr val="C00000"/>
                </a:solidFill>
                <a:ea typeface="Calibri" panose="020F0502020204030204" pitchFamily="34" charset="0"/>
                <a:cs typeface="Times New Roman" panose="02020603050405020304" pitchFamily="18" charset="0"/>
              </a:rPr>
              <a:t>	</a:t>
            </a:r>
            <a:endParaRPr lang="en-US" sz="1800" b="1" dirty="0">
              <a:ea typeface="Calibri" panose="020F0502020204030204" pitchFamily="34" charset="0"/>
              <a:cs typeface="Times New Roman" panose="02020603050405020304" pitchFamily="18" charset="0"/>
            </a:endParaRPr>
          </a:p>
        </p:txBody>
      </p:sp>
      <p:pic>
        <p:nvPicPr>
          <p:cNvPr id="3" name="Picture 63" descr="UA_A-line-1024_RED.gif">
            <a:extLst>
              <a:ext uri="{FF2B5EF4-FFF2-40B4-BE49-F238E27FC236}">
                <a16:creationId xmlns:a16="http://schemas.microsoft.com/office/drawing/2014/main" id="{CFAC147A-1A2C-40EC-AAAC-A66234E045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916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5DD852-7A50-4AA1-8184-554381E1A69D}"/>
              </a:ext>
            </a:extLst>
          </p:cNvPr>
          <p:cNvSpPr txBox="1"/>
          <p:nvPr/>
        </p:nvSpPr>
        <p:spPr>
          <a:xfrm>
            <a:off x="795059" y="467705"/>
            <a:ext cx="10601877" cy="6217087"/>
          </a:xfrm>
          <a:prstGeom prst="rect">
            <a:avLst/>
          </a:prstGeom>
          <a:noFill/>
        </p:spPr>
        <p:txBody>
          <a:bodyPr wrap="none" rtlCol="0">
            <a:spAutoFit/>
          </a:bodyPr>
          <a:lstStyle/>
          <a:p>
            <a:pPr marL="0" marR="0" algn="ctr">
              <a:spcBef>
                <a:spcPts val="0"/>
              </a:spcBef>
              <a:spcAft>
                <a:spcPts val="0"/>
              </a:spcAft>
            </a:pPr>
            <a:r>
              <a:rPr lang="en-US" sz="2400" b="1" dirty="0">
                <a:solidFill>
                  <a:srgbClr val="FF0000"/>
                </a:solidFill>
                <a:ea typeface="Calibri" panose="020F0502020204030204" pitchFamily="34" charset="0"/>
                <a:cs typeface="Times New Roman" panose="02020603050405020304" pitchFamily="18" charset="0"/>
              </a:rPr>
              <a:t>How did we get here?</a:t>
            </a:r>
          </a:p>
          <a:p>
            <a:pPr marL="0" marR="0" algn="ctr">
              <a:spcBef>
                <a:spcPts val="0"/>
              </a:spcBef>
              <a:spcAft>
                <a:spcPts val="0"/>
              </a:spcAft>
            </a:pPr>
            <a:r>
              <a:rPr lang="en-US" sz="2400" b="1" dirty="0">
                <a:effectLst/>
                <a:ea typeface="Calibri" panose="020F0502020204030204" pitchFamily="34" charset="0"/>
                <a:cs typeface="Times New Roman" panose="02020603050405020304" pitchFamily="18" charset="0"/>
              </a:rPr>
              <a:t> ‘Recent’ Developments of Technology and Understanding for commercial CEA…..</a:t>
            </a:r>
          </a:p>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000" b="1" dirty="0">
                <a:solidFill>
                  <a:srgbClr val="C00000"/>
                </a:solidFill>
                <a:ea typeface="Calibri" panose="020F0502020204030204" pitchFamily="34" charset="0"/>
                <a:cs typeface="Times New Roman" panose="02020603050405020304" pitchFamily="18" charset="0"/>
              </a:rPr>
              <a:t>		</a:t>
            </a:r>
            <a:r>
              <a:rPr lang="en-US" sz="2800" b="1" dirty="0">
                <a:solidFill>
                  <a:srgbClr val="C00000"/>
                </a:solidFill>
                <a:ea typeface="Calibri" panose="020F0502020204030204" pitchFamily="34" charset="0"/>
                <a:cs typeface="Times New Roman" panose="02020603050405020304" pitchFamily="18" charset="0"/>
              </a:rPr>
              <a:t>1990’s</a:t>
            </a:r>
          </a:p>
          <a:p>
            <a:pPr marL="0" marR="0">
              <a:spcBef>
                <a:spcPts val="0"/>
              </a:spcBef>
              <a:spcAft>
                <a:spcPts val="0"/>
              </a:spcAft>
            </a:pPr>
            <a:r>
              <a:rPr lang="en-US" sz="2400" b="1" dirty="0">
                <a:ea typeface="Calibri" panose="020F0502020204030204" pitchFamily="34" charset="0"/>
                <a:cs typeface="Times New Roman" panose="02020603050405020304" pitchFamily="18" charset="0"/>
              </a:rPr>
              <a:t>	early LED lighting studies (NASA)</a:t>
            </a:r>
          </a:p>
          <a:p>
            <a:pPr marL="0" marR="0">
              <a:spcBef>
                <a:spcPts val="0"/>
              </a:spcBef>
              <a:spcAft>
                <a:spcPts val="0"/>
              </a:spcAft>
            </a:pPr>
            <a:r>
              <a:rPr lang="en-US" sz="2400" b="1" dirty="0">
                <a:ea typeface="Calibri" panose="020F0502020204030204" pitchFamily="34" charset="0"/>
                <a:cs typeface="Times New Roman" panose="02020603050405020304" pitchFamily="18" charset="0"/>
              </a:rPr>
              <a:t>	‘Advanced’ computer control</a:t>
            </a:r>
          </a:p>
          <a:p>
            <a:pPr marL="0" marR="0">
              <a:spcBef>
                <a:spcPts val="0"/>
              </a:spcBef>
              <a:spcAft>
                <a:spcPts val="0"/>
              </a:spcAft>
            </a:pPr>
            <a:r>
              <a:rPr lang="en-US" sz="2400" b="1" dirty="0">
                <a:ea typeface="Calibri" panose="020F0502020204030204" pitchFamily="34" charset="0"/>
                <a:cs typeface="Times New Roman" panose="02020603050405020304" pitchFamily="18" charset="0"/>
              </a:rPr>
              <a:t>	IPM Best Practices</a:t>
            </a:r>
            <a:endParaRPr lang="en-US" sz="2000" b="1" dirty="0">
              <a:ea typeface="Calibri" panose="020F0502020204030204" pitchFamily="34" charset="0"/>
              <a:cs typeface="Times New Roman" panose="02020603050405020304" pitchFamily="18" charset="0"/>
            </a:endParaRPr>
          </a:p>
          <a:p>
            <a:pPr marL="0" marR="0">
              <a:spcBef>
                <a:spcPts val="0"/>
              </a:spcBef>
              <a:spcAft>
                <a:spcPts val="0"/>
              </a:spcAft>
            </a:pPr>
            <a:r>
              <a:rPr lang="en-US" dirty="0">
                <a:ea typeface="Calibri" panose="020F0502020204030204" pitchFamily="34" charset="0"/>
                <a:cs typeface="Times New Roman" panose="02020603050405020304" pitchFamily="18" charset="0"/>
              </a:rPr>
              <a:t>	</a:t>
            </a:r>
            <a:r>
              <a:rPr lang="en-US" sz="2400" b="1" dirty="0">
                <a:ea typeface="Calibri" panose="020F0502020204030204" pitchFamily="34" charset="0"/>
                <a:cs typeface="Times New Roman" panose="02020603050405020304" pitchFamily="18" charset="0"/>
              </a:rPr>
              <a:t>Mega-Greenhouses (+50 acres, 20 ha under one roof )</a:t>
            </a:r>
          </a:p>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solidFill>
                  <a:srgbClr val="C00000"/>
                </a:solidFill>
                <a:effectLst/>
                <a:ea typeface="Calibri" panose="020F0502020204030204" pitchFamily="34" charset="0"/>
                <a:cs typeface="Times New Roman" panose="02020603050405020304" pitchFamily="18" charset="0"/>
              </a:rPr>
              <a:t>		</a:t>
            </a:r>
            <a:r>
              <a:rPr lang="en-US" sz="2800" b="1" dirty="0">
                <a:solidFill>
                  <a:srgbClr val="C00000"/>
                </a:solidFill>
                <a:effectLst/>
                <a:ea typeface="Calibri" panose="020F0502020204030204" pitchFamily="34" charset="0"/>
                <a:cs typeface="Times New Roman" panose="02020603050405020304" pitchFamily="18" charset="0"/>
              </a:rPr>
              <a:t>2000’s</a:t>
            </a:r>
          </a:p>
          <a:p>
            <a:r>
              <a:rPr lang="en-US" sz="2400" b="1" dirty="0">
                <a:effectLst/>
                <a:ea typeface="Calibri" panose="020F0502020204030204" pitchFamily="34" charset="0"/>
                <a:cs typeface="Times New Roman" panose="02020603050405020304" pitchFamily="18" charset="0"/>
              </a:rPr>
              <a:t>	Micro-Greenhouses  (high tunnels, 24 x 100 ft, 7 x 30 m)</a:t>
            </a:r>
          </a:p>
          <a:p>
            <a:r>
              <a:rPr lang="en-US" sz="2400" b="1" dirty="0">
                <a:ea typeface="Calibri" panose="020F0502020204030204" pitchFamily="34" charset="0"/>
                <a:cs typeface="Times New Roman" panose="02020603050405020304" pitchFamily="18" charset="0"/>
              </a:rPr>
              <a:t>	</a:t>
            </a:r>
            <a:r>
              <a:rPr lang="en-US" sz="2400" b="1" dirty="0">
                <a:effectLst/>
                <a:ea typeface="Calibri" panose="020F0502020204030204" pitchFamily="34" charset="0"/>
                <a:cs typeface="Times New Roman" panose="02020603050405020304" pitchFamily="18" charset="0"/>
              </a:rPr>
              <a:t>LED Lighting systems</a:t>
            </a:r>
          </a:p>
          <a:p>
            <a:r>
              <a:rPr lang="en-US" sz="2400" b="1" dirty="0">
                <a:ea typeface="Calibri" panose="020F0502020204030204" pitchFamily="34" charset="0"/>
                <a:cs typeface="Times New Roman" panose="02020603050405020304" pitchFamily="18" charset="0"/>
              </a:rPr>
              <a:t>	Sensors for controls</a:t>
            </a:r>
          </a:p>
          <a:p>
            <a:r>
              <a:rPr lang="en-US" sz="2400" b="1" dirty="0">
                <a:ea typeface="Calibri" panose="020F0502020204030204" pitchFamily="34" charset="0"/>
                <a:cs typeface="Times New Roman" panose="02020603050405020304" pitchFamily="18" charset="0"/>
              </a:rPr>
              <a:t>	People’s Markets  -  Demand for local grown, safe, quality, etc</a:t>
            </a:r>
          </a:p>
          <a:p>
            <a:r>
              <a:rPr lang="en-US" sz="2400" b="1" dirty="0">
                <a:ea typeface="Calibri" panose="020F0502020204030204" pitchFamily="34" charset="0"/>
                <a:cs typeface="Times New Roman" panose="02020603050405020304" pitchFamily="18" charset="0"/>
              </a:rPr>
              <a:t>	Data-base information decision-making</a:t>
            </a:r>
            <a:r>
              <a:rPr lang="en-US" sz="2400" b="1" dirty="0">
                <a:solidFill>
                  <a:srgbClr val="C00000"/>
                </a:solidFill>
                <a:ea typeface="Calibri" panose="020F0502020204030204" pitchFamily="34" charset="0"/>
                <a:cs typeface="Times New Roman" panose="02020603050405020304" pitchFamily="18" charset="0"/>
              </a:rPr>
              <a:t>	</a:t>
            </a:r>
          </a:p>
          <a:p>
            <a:pPr marL="0" marR="0">
              <a:spcBef>
                <a:spcPts val="0"/>
              </a:spcBef>
              <a:spcAft>
                <a:spcPts val="0"/>
              </a:spcAft>
            </a:pPr>
            <a:r>
              <a:rPr lang="en-US" sz="2400" b="1" dirty="0">
                <a:solidFill>
                  <a:srgbClr val="C00000"/>
                </a:solidFill>
                <a:ea typeface="Calibri" panose="020F0502020204030204" pitchFamily="34" charset="0"/>
                <a:cs typeface="Times New Roman" panose="02020603050405020304" pitchFamily="18" charset="0"/>
              </a:rPr>
              <a:t>		</a:t>
            </a:r>
            <a:endParaRPr lang="en-US" sz="1800" b="1" dirty="0">
              <a:ea typeface="Calibri" panose="020F0502020204030204" pitchFamily="34" charset="0"/>
              <a:cs typeface="Times New Roman" panose="02020603050405020304" pitchFamily="18" charset="0"/>
            </a:endParaRPr>
          </a:p>
        </p:txBody>
      </p:sp>
      <p:pic>
        <p:nvPicPr>
          <p:cNvPr id="3" name="Picture 63" descr="UA_A-line-1024_RED.gif">
            <a:extLst>
              <a:ext uri="{FF2B5EF4-FFF2-40B4-BE49-F238E27FC236}">
                <a16:creationId xmlns:a16="http://schemas.microsoft.com/office/drawing/2014/main" id="{CFAC147A-1A2C-40EC-AAAC-A66234E045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aisle3">
            <a:extLst>
              <a:ext uri="{FF2B5EF4-FFF2-40B4-BE49-F238E27FC236}">
                <a16:creationId xmlns:a16="http://schemas.microsoft.com/office/drawing/2014/main" id="{36CE7109-4FFF-496E-A4CC-A8DF9F483E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709" t="858" r="22919" b="8351"/>
          <a:stretch>
            <a:fillRect/>
          </a:stretch>
        </p:blipFill>
        <p:spPr bwMode="auto">
          <a:xfrm>
            <a:off x="8811097" y="1606071"/>
            <a:ext cx="3164857" cy="27612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82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CFAC147A-1A2C-40EC-AAAC-A66234E045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G:\MURAT KACIRA BACKUP (06.19.09)\MURAT KACIRA\PROJECTS\2008 Projects\TRIF PROJECT 2008\LETTUCE POND SYSTEM DESIGN\DFHS\Pictures\CEAC DFHS Pictures\IMG_2561.jpg">
            <a:extLst>
              <a:ext uri="{FF2B5EF4-FFF2-40B4-BE49-F238E27FC236}">
                <a16:creationId xmlns:a16="http://schemas.microsoft.com/office/drawing/2014/main" id="{70D57E53-55AE-48B5-B6E7-EFF3A3020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693" t="937"/>
          <a:stretch>
            <a:fillRect/>
          </a:stretch>
        </p:blipFill>
        <p:spPr bwMode="auto">
          <a:xfrm>
            <a:off x="8737157" y="1766039"/>
            <a:ext cx="3206750" cy="2447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05DD852-7A50-4AA1-8184-554381E1A69D}"/>
              </a:ext>
            </a:extLst>
          </p:cNvPr>
          <p:cNvSpPr txBox="1"/>
          <p:nvPr/>
        </p:nvSpPr>
        <p:spPr>
          <a:xfrm>
            <a:off x="784254" y="467705"/>
            <a:ext cx="10623486" cy="5386090"/>
          </a:xfrm>
          <a:prstGeom prst="rect">
            <a:avLst/>
          </a:prstGeom>
          <a:noFill/>
        </p:spPr>
        <p:txBody>
          <a:bodyPr wrap="none" rtlCol="0">
            <a:spAutoFit/>
          </a:bodyPr>
          <a:lstStyle/>
          <a:p>
            <a:pPr marL="0" marR="0" algn="ctr">
              <a:spcBef>
                <a:spcPts val="0"/>
              </a:spcBef>
              <a:spcAft>
                <a:spcPts val="0"/>
              </a:spcAft>
            </a:pPr>
            <a:r>
              <a:rPr lang="en-US" sz="2400" b="1" dirty="0">
                <a:solidFill>
                  <a:srgbClr val="C00000"/>
                </a:solidFill>
                <a:ea typeface="Calibri" panose="020F0502020204030204" pitchFamily="34" charset="0"/>
                <a:cs typeface="Times New Roman" panose="02020603050405020304" pitchFamily="18" charset="0"/>
              </a:rPr>
              <a:t>How did we get here?</a:t>
            </a:r>
          </a:p>
          <a:p>
            <a:pPr marL="0" marR="0" algn="ctr">
              <a:spcBef>
                <a:spcPts val="0"/>
              </a:spcBef>
              <a:spcAft>
                <a:spcPts val="0"/>
              </a:spcAft>
            </a:pPr>
            <a:r>
              <a:rPr lang="en-US" sz="2400" b="1" dirty="0">
                <a:effectLst/>
                <a:ea typeface="Calibri" panose="020F0502020204030204" pitchFamily="34" charset="0"/>
                <a:cs typeface="Times New Roman" panose="02020603050405020304" pitchFamily="18" charset="0"/>
              </a:rPr>
              <a:t> ‘Recent’ Developments of Technology and Understanding for commercial CEA…..</a:t>
            </a:r>
          </a:p>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000" b="1" dirty="0">
                <a:solidFill>
                  <a:srgbClr val="C00000"/>
                </a:solidFill>
                <a:ea typeface="Calibri" panose="020F0502020204030204" pitchFamily="34" charset="0"/>
                <a:cs typeface="Times New Roman" panose="02020603050405020304" pitchFamily="18" charset="0"/>
              </a:rPr>
              <a:t>		</a:t>
            </a:r>
            <a:r>
              <a:rPr lang="en-US" sz="2800" b="1" dirty="0">
                <a:solidFill>
                  <a:srgbClr val="C00000"/>
                </a:solidFill>
                <a:ea typeface="Calibri" panose="020F0502020204030204" pitchFamily="34" charset="0"/>
                <a:cs typeface="Times New Roman" panose="02020603050405020304" pitchFamily="18" charset="0"/>
              </a:rPr>
              <a:t>2010</a:t>
            </a:r>
            <a:r>
              <a:rPr lang="en-US" sz="3600" b="1" dirty="0">
                <a:solidFill>
                  <a:srgbClr val="C00000"/>
                </a:solidFill>
                <a:ea typeface="Calibri" panose="020F0502020204030204" pitchFamily="34" charset="0"/>
                <a:cs typeface="Times New Roman" panose="02020603050405020304" pitchFamily="18" charset="0"/>
              </a:rPr>
              <a:t>’s</a:t>
            </a:r>
            <a:endParaRPr lang="en-US" sz="2800" b="1" dirty="0">
              <a:solidFill>
                <a:srgbClr val="C00000"/>
              </a:solidFill>
              <a:ea typeface="Calibri" panose="020F0502020204030204" pitchFamily="34" charset="0"/>
              <a:cs typeface="Times New Roman" panose="02020603050405020304" pitchFamily="18" charset="0"/>
            </a:endParaRPr>
          </a:p>
          <a:p>
            <a:r>
              <a:rPr lang="en-US" sz="2400" b="1" dirty="0">
                <a:ea typeface="Calibri" panose="020F0502020204030204" pitchFamily="34" charset="0"/>
                <a:cs typeface="Times New Roman" panose="02020603050405020304" pitchFamily="18" charset="0"/>
              </a:rPr>
              <a:t>	Data-Analytics management</a:t>
            </a:r>
          </a:p>
          <a:p>
            <a:r>
              <a:rPr lang="en-US" sz="2400" b="1" dirty="0">
                <a:ea typeface="Calibri" panose="020F0502020204030204" pitchFamily="34" charset="0"/>
                <a:cs typeface="Times New Roman" panose="02020603050405020304" pitchFamily="18" charset="0"/>
              </a:rPr>
              <a:t>	Renewable energy – Energy Generation</a:t>
            </a:r>
          </a:p>
          <a:p>
            <a:r>
              <a:rPr lang="en-US" sz="2400" b="1" dirty="0">
                <a:ea typeface="Calibri" panose="020F0502020204030204" pitchFamily="34" charset="0"/>
                <a:cs typeface="Times New Roman" panose="02020603050405020304" pitchFamily="18" charset="0"/>
              </a:rPr>
              <a:t>	Entrepreneurs, VC’s, “Closet &amp; Basement Growers”</a:t>
            </a:r>
          </a:p>
          <a:p>
            <a:r>
              <a:rPr lang="en-US" sz="2400" b="1" dirty="0">
                <a:ea typeface="Calibri" panose="020F0502020204030204" pitchFamily="34" charset="0"/>
                <a:cs typeface="Times New Roman" panose="02020603050405020304" pitchFamily="18" charset="0"/>
              </a:rPr>
              <a:t>	Vertical Farms, Urban Agriculture, Indoor Growing</a:t>
            </a:r>
          </a:p>
          <a:p>
            <a:r>
              <a:rPr lang="en-US" sz="2400" b="1" dirty="0">
                <a:ea typeface="Calibri" panose="020F0502020204030204" pitchFamily="34" charset="0"/>
                <a:cs typeface="Times New Roman" panose="02020603050405020304" pitchFamily="18" charset="0"/>
              </a:rPr>
              <a:t>	Unconstrained Creativity and Applications  -  “Wild-West!”</a:t>
            </a:r>
          </a:p>
          <a:p>
            <a:r>
              <a:rPr lang="en-US" sz="2400" b="1" dirty="0">
                <a:ea typeface="Calibri" panose="020F0502020204030204" pitchFamily="34" charset="0"/>
                <a:cs typeface="Times New Roman" panose="02020603050405020304" pitchFamily="18" charset="0"/>
              </a:rPr>
              <a:t>	$$$$ and more $$$$ invested</a:t>
            </a:r>
          </a:p>
          <a:p>
            <a:endParaRPr lang="en-US" sz="1800" b="1" dirty="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a typeface="Calibri" panose="020F0502020204030204" pitchFamily="34" charset="0"/>
                <a:cs typeface="Times New Roman" panose="02020603050405020304" pitchFamily="18" charset="0"/>
              </a:rPr>
              <a:t>		</a:t>
            </a:r>
            <a:r>
              <a:rPr lang="en-US" sz="2800" b="1" dirty="0">
                <a:solidFill>
                  <a:srgbClr val="C00000"/>
                </a:solidFill>
                <a:ea typeface="Calibri" panose="020F0502020204030204" pitchFamily="34" charset="0"/>
                <a:cs typeface="Times New Roman" panose="02020603050405020304" pitchFamily="18" charset="0"/>
              </a:rPr>
              <a:t>2020’s</a:t>
            </a:r>
          </a:p>
          <a:p>
            <a:pPr marL="0" marR="0" algn="ctr">
              <a:spcBef>
                <a:spcPts val="0"/>
              </a:spcBef>
              <a:spcAft>
                <a:spcPts val="0"/>
              </a:spcAft>
            </a:pPr>
            <a:r>
              <a:rPr lang="en-US" sz="2400" b="1" dirty="0">
                <a:ea typeface="Calibri" panose="020F0502020204030204" pitchFamily="34" charset="0"/>
                <a:cs typeface="Times New Roman" panose="02020603050405020304" pitchFamily="18" charset="0"/>
              </a:rPr>
              <a:t>Your thoughts….how you will take these 50-year basics and develop them?</a:t>
            </a:r>
          </a:p>
          <a:p>
            <a:pPr marL="0" marR="0" algn="ctr">
              <a:spcBef>
                <a:spcPts val="0"/>
              </a:spcBef>
              <a:spcAft>
                <a:spcPts val="0"/>
              </a:spcAft>
            </a:pPr>
            <a:r>
              <a:rPr lang="en-US" sz="2800" b="1" dirty="0">
                <a:solidFill>
                  <a:srgbClr val="C00000"/>
                </a:solidFill>
                <a:ea typeface="Calibri" panose="020F0502020204030204" pitchFamily="34" charset="0"/>
                <a:cs typeface="Times New Roman" panose="02020603050405020304" pitchFamily="18" charset="0"/>
              </a:rPr>
              <a:t>Quiz during the Q &amp; A!</a:t>
            </a:r>
            <a:endParaRPr lang="en-US" sz="2800" b="1" dirty="0">
              <a:solidFill>
                <a:srgbClr val="C0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289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2D610-0EB3-D9C5-3255-CCAA46566F80}"/>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7AFAB076-A451-33CA-7BAF-5CCA0547A0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A6DE891C-4B41-9CA0-ED35-DBB6E7644A69}"/>
              </a:ext>
            </a:extLst>
          </p:cNvPr>
          <p:cNvSpPr txBox="1"/>
          <p:nvPr/>
        </p:nvSpPr>
        <p:spPr>
          <a:xfrm>
            <a:off x="795058" y="250535"/>
            <a:ext cx="10714952" cy="1661993"/>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a:p>
            <a:pPr algn="ctr"/>
            <a:r>
              <a:rPr lang="en-US" sz="2000" b="1" dirty="0"/>
              <a:t>Dr. Gene Giacomelli   </a:t>
            </a:r>
            <a:r>
              <a:rPr lang="en-US" sz="2000" dirty="0"/>
              <a:t>giacomel@ag.arizona.edu</a:t>
            </a:r>
          </a:p>
          <a:p>
            <a:pPr algn="ctr"/>
            <a:r>
              <a:rPr lang="en-US" b="1" dirty="0"/>
              <a:t>April 2026</a:t>
            </a:r>
            <a:endParaRPr lang="en-US" sz="2400" b="1" dirty="0">
              <a:solidFill>
                <a:srgbClr val="C00000"/>
              </a:solidFill>
              <a:effectLst/>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F28EABE-E9E1-9538-702F-6FC74FBACE71}"/>
              </a:ext>
            </a:extLst>
          </p:cNvPr>
          <p:cNvSpPr txBox="1"/>
          <p:nvPr/>
        </p:nvSpPr>
        <p:spPr>
          <a:xfrm>
            <a:off x="642603" y="2075955"/>
            <a:ext cx="11268348" cy="4585871"/>
          </a:xfrm>
          <a:prstGeom prst="rect">
            <a:avLst/>
          </a:prstGeom>
          <a:noFill/>
        </p:spPr>
        <p:txBody>
          <a:bodyPr wrap="square" rtlCol="0">
            <a:spAutoFit/>
          </a:bodyPr>
          <a:lstStyle/>
          <a:p>
            <a:r>
              <a:rPr lang="en-US" sz="2000" b="1" dirty="0">
                <a:solidFill>
                  <a:srgbClr val="FF0000"/>
                </a:solidFill>
              </a:rPr>
              <a:t>Crop[s] to be grown</a:t>
            </a:r>
            <a:endParaRPr lang="en-US" sz="2000" dirty="0">
              <a:solidFill>
                <a:srgbClr val="FF0000"/>
              </a:solidFill>
            </a:endParaRPr>
          </a:p>
          <a:p>
            <a:r>
              <a:rPr lang="en-US" dirty="0"/>
              <a:t>	</a:t>
            </a:r>
            <a:r>
              <a:rPr lang="en-US" sz="2000" dirty="0"/>
              <a:t>Environmental needs? Plant physical needs? Labor requirements? Market availability?</a:t>
            </a:r>
          </a:p>
          <a:p>
            <a:r>
              <a:rPr lang="en-US" sz="2000" dirty="0"/>
              <a:t>	Understand every task of the plant required in the production process</a:t>
            </a:r>
          </a:p>
          <a:p>
            <a:r>
              <a:rPr lang="en-US" dirty="0"/>
              <a:t> </a:t>
            </a:r>
          </a:p>
          <a:p>
            <a:r>
              <a:rPr lang="en-US" sz="2000" b="1" dirty="0">
                <a:solidFill>
                  <a:srgbClr val="FF0000"/>
                </a:solidFill>
              </a:rPr>
              <a:t>Climate conditions at the location of the greenhouse</a:t>
            </a:r>
          </a:p>
          <a:p>
            <a:r>
              <a:rPr lang="en-US" dirty="0"/>
              <a:t>	</a:t>
            </a:r>
            <a:r>
              <a:rPr lang="en-US" sz="2000" dirty="0"/>
              <a:t>Need climate for the time of year to produce crops</a:t>
            </a:r>
          </a:p>
          <a:p>
            <a:r>
              <a:rPr lang="en-US" sz="2000" dirty="0"/>
              <a:t>	Required: Temperature [minimum night and maximum day]</a:t>
            </a:r>
          </a:p>
          <a:p>
            <a:r>
              <a:rPr lang="en-US" sz="2000" dirty="0"/>
              <a:t>	Optional for Location: cloud cover, wind, body of water, elevation</a:t>
            </a:r>
          </a:p>
          <a:p>
            <a:r>
              <a:rPr lang="en-US" dirty="0"/>
              <a:t> </a:t>
            </a:r>
          </a:p>
          <a:p>
            <a:r>
              <a:rPr lang="en-US" sz="2000" b="1" dirty="0">
                <a:solidFill>
                  <a:srgbClr val="FF0000"/>
                </a:solidFill>
                <a:effectLst>
                  <a:outerShdw blurRad="38100" dist="38100" dir="2700000" algn="tl">
                    <a:srgbClr val="000000">
                      <a:alpha val="43137"/>
                    </a:srgbClr>
                  </a:outerShdw>
                </a:effectLst>
              </a:rPr>
              <a:t>Grower’s production experience</a:t>
            </a:r>
          </a:p>
          <a:p>
            <a:r>
              <a:rPr lang="en-US" dirty="0"/>
              <a:t>	</a:t>
            </a:r>
            <a:r>
              <a:rPr lang="en-US" sz="2000" dirty="0"/>
              <a:t>Soilless culture in pots, hydroponics [what specific type], aquaponics</a:t>
            </a:r>
          </a:p>
          <a:p>
            <a:r>
              <a:rPr lang="en-US" dirty="0"/>
              <a:t> </a:t>
            </a:r>
          </a:p>
          <a:p>
            <a:r>
              <a:rPr lang="en-US" sz="2000" b="1" dirty="0">
                <a:solidFill>
                  <a:srgbClr val="FF0000"/>
                </a:solidFill>
                <a:effectLst>
                  <a:outerShdw blurRad="38100" dist="38100" dir="2700000" algn="tl">
                    <a:srgbClr val="000000">
                      <a:alpha val="43137"/>
                    </a:srgbClr>
                  </a:outerShdw>
                </a:effectLst>
              </a:rPr>
              <a:t>Market</a:t>
            </a:r>
            <a:r>
              <a:rPr lang="en-US" b="1" dirty="0">
                <a:solidFill>
                  <a:srgbClr val="FF0000"/>
                </a:solidFill>
              </a:rPr>
              <a:t> </a:t>
            </a:r>
          </a:p>
          <a:p>
            <a:r>
              <a:rPr lang="en-US" dirty="0"/>
              <a:t>	</a:t>
            </a:r>
            <a:r>
              <a:rPr lang="en-US" sz="2000" dirty="0"/>
              <a:t>Researched? Established? Neither?---go back, begin again!</a:t>
            </a:r>
          </a:p>
          <a:p>
            <a:r>
              <a:rPr lang="en-US" dirty="0"/>
              <a:t> </a:t>
            </a:r>
          </a:p>
        </p:txBody>
      </p:sp>
    </p:spTree>
    <p:extLst>
      <p:ext uri="{BB962C8B-B14F-4D97-AF65-F5344CB8AC3E}">
        <p14:creationId xmlns:p14="http://schemas.microsoft.com/office/powerpoint/2010/main" val="4146369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EA4B2-078C-CDEC-74EA-6B9D365FD38B}"/>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07041374-F993-42DE-8372-9B4A0D58C3B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BCAD997B-B91F-909B-8D9C-00B85ECAE558}"/>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7540A44B-D513-9AEB-80CD-817B068E6FB2}"/>
              </a:ext>
            </a:extLst>
          </p:cNvPr>
          <p:cNvSpPr txBox="1"/>
          <p:nvPr/>
        </p:nvSpPr>
        <p:spPr>
          <a:xfrm>
            <a:off x="551163" y="1687335"/>
            <a:ext cx="11268348" cy="4370427"/>
          </a:xfrm>
          <a:prstGeom prst="rect">
            <a:avLst/>
          </a:prstGeom>
          <a:noFill/>
        </p:spPr>
        <p:txBody>
          <a:bodyPr wrap="square" rtlCol="0">
            <a:spAutoFit/>
          </a:bodyPr>
          <a:lstStyle/>
          <a:p>
            <a:r>
              <a:rPr lang="en-US" sz="2000" b="1" dirty="0">
                <a:solidFill>
                  <a:srgbClr val="FF0000"/>
                </a:solidFill>
              </a:rPr>
              <a:t>Heating</a:t>
            </a:r>
            <a:endParaRPr lang="en-US" sz="2000" dirty="0">
              <a:solidFill>
                <a:srgbClr val="FF0000"/>
              </a:solidFill>
            </a:endParaRPr>
          </a:p>
          <a:p>
            <a:r>
              <a:rPr lang="en-US" dirty="0"/>
              <a:t>	</a:t>
            </a:r>
            <a:r>
              <a:rPr lang="en-US" sz="2000" dirty="0"/>
              <a:t>If the outside air temperature at your site during crop production will be significantly less than the minimum night air temperature required for the crop[s]….</a:t>
            </a:r>
          </a:p>
          <a:p>
            <a:r>
              <a:rPr lang="en-US" sz="2000" dirty="0"/>
              <a:t>	then heat is required to produce a quality crop in a prescribed timeframe</a:t>
            </a:r>
          </a:p>
          <a:p>
            <a:endParaRPr lang="en-US" sz="2000" dirty="0"/>
          </a:p>
          <a:p>
            <a:r>
              <a:rPr lang="en-US" sz="2000" dirty="0"/>
              <a:t>	Passive solar for high tunnel for portion of the seasons - electrical power not required</a:t>
            </a:r>
          </a:p>
          <a:p>
            <a:r>
              <a:rPr lang="en-US" sz="2000" dirty="0"/>
              <a:t>	Controlled fossil fuel heater - electrical service required, or see CEAC off-grid greenhouse</a:t>
            </a:r>
          </a:p>
          <a:p>
            <a:r>
              <a:rPr lang="en-US" sz="2000" dirty="0"/>
              <a:t>	</a:t>
            </a:r>
          </a:p>
          <a:p>
            <a:r>
              <a:rPr lang="en-US" sz="2000" dirty="0"/>
              <a:t>	Source of heat:  Hot air or hot water</a:t>
            </a:r>
          </a:p>
          <a:p>
            <a:r>
              <a:rPr lang="en-US" sz="2000" dirty="0"/>
              <a:t>	</a:t>
            </a:r>
          </a:p>
          <a:p>
            <a:r>
              <a:rPr lang="en-US" sz="2000" dirty="0"/>
              <a:t>	Distribution:  fan heat exchanger, overhead hot water pipes, under bench heating, floor heating</a:t>
            </a:r>
          </a:p>
          <a:p>
            <a:r>
              <a:rPr lang="en-US" sz="2000" dirty="0"/>
              <a:t>		</a:t>
            </a:r>
          </a:p>
          <a:p>
            <a:r>
              <a:rPr lang="en-US" sz="2000" b="1" dirty="0">
                <a:solidFill>
                  <a:srgbClr val="FF0000"/>
                </a:solidFill>
              </a:rPr>
              <a:t>		</a:t>
            </a:r>
            <a:r>
              <a:rPr lang="en-US" sz="2000" b="1" u="sng" dirty="0">
                <a:solidFill>
                  <a:srgbClr val="FF0000"/>
                </a:solidFill>
              </a:rPr>
              <a:t>Goal:  Maintain plant setpoint air temperatures for day and night</a:t>
            </a:r>
          </a:p>
          <a:p>
            <a:r>
              <a:rPr lang="en-US" dirty="0"/>
              <a:t> </a:t>
            </a:r>
          </a:p>
        </p:txBody>
      </p:sp>
    </p:spTree>
    <p:extLst>
      <p:ext uri="{BB962C8B-B14F-4D97-AF65-F5344CB8AC3E}">
        <p14:creationId xmlns:p14="http://schemas.microsoft.com/office/powerpoint/2010/main" val="196149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A6476-B10E-875D-22B3-503C0E798BFD}"/>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871950A7-19B2-29A2-89E6-42372C72EE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47A497C-75B3-C1DB-8805-DC29877AD681}"/>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2FD8BC49-2450-C794-58DE-2E82DD880377}"/>
              </a:ext>
            </a:extLst>
          </p:cNvPr>
          <p:cNvSpPr txBox="1"/>
          <p:nvPr/>
        </p:nvSpPr>
        <p:spPr>
          <a:xfrm>
            <a:off x="562593" y="1252995"/>
            <a:ext cx="11268348" cy="3447098"/>
          </a:xfrm>
          <a:prstGeom prst="rect">
            <a:avLst/>
          </a:prstGeom>
          <a:noFill/>
        </p:spPr>
        <p:txBody>
          <a:bodyPr wrap="square" rtlCol="0">
            <a:spAutoFit/>
          </a:bodyPr>
          <a:lstStyle/>
          <a:p>
            <a:r>
              <a:rPr lang="en-US" dirty="0"/>
              <a:t> </a:t>
            </a:r>
          </a:p>
          <a:p>
            <a:r>
              <a:rPr lang="en-US" sz="2000" b="1" dirty="0">
                <a:solidFill>
                  <a:srgbClr val="FF0000"/>
                </a:solidFill>
              </a:rPr>
              <a:t>Ventilation</a:t>
            </a:r>
            <a:endParaRPr lang="en-US" sz="2000" dirty="0">
              <a:solidFill>
                <a:srgbClr val="FF0000"/>
              </a:solidFill>
            </a:endParaRPr>
          </a:p>
          <a:p>
            <a:r>
              <a:rPr lang="en-US" dirty="0"/>
              <a:t>	</a:t>
            </a:r>
            <a:r>
              <a:rPr lang="en-US" sz="2000" dirty="0"/>
              <a:t>Ventilation is air exchange from outside into greenhouse for cooling, moisture reduction, and CO2</a:t>
            </a:r>
          </a:p>
          <a:p>
            <a:r>
              <a:rPr lang="en-US" sz="2000" dirty="0"/>
              <a:t>	</a:t>
            </a:r>
          </a:p>
          <a:p>
            <a:r>
              <a:rPr lang="en-US" sz="2000" dirty="0"/>
              <a:t>	Once a greenhouse is covered, a ventilation system is always required!</a:t>
            </a:r>
          </a:p>
          <a:p>
            <a:r>
              <a:rPr lang="en-US" sz="2000" dirty="0"/>
              <a:t>		</a:t>
            </a:r>
          </a:p>
          <a:p>
            <a:r>
              <a:rPr lang="en-US" sz="2000" dirty="0"/>
              <a:t>		Exhaust fans for positive, controlled ventilation. electrical power required</a:t>
            </a:r>
          </a:p>
          <a:p>
            <a:r>
              <a:rPr lang="en-US" sz="2000" dirty="0"/>
              <a:t>		Roof peak and sidewall openings for natural air exchange based on winds, height of roof 				peak and size &amp; number of openings</a:t>
            </a:r>
          </a:p>
          <a:p>
            <a:r>
              <a:rPr lang="en-US" sz="2000" dirty="0"/>
              <a:t>	</a:t>
            </a:r>
          </a:p>
          <a:p>
            <a:r>
              <a:rPr lang="en-US" sz="2000" b="1" dirty="0">
                <a:solidFill>
                  <a:srgbClr val="FF0000"/>
                </a:solidFill>
              </a:rPr>
              <a:t>	</a:t>
            </a:r>
            <a:r>
              <a:rPr lang="en-US" sz="2000" b="1" u="sng" dirty="0">
                <a:solidFill>
                  <a:srgbClr val="FF0000"/>
                </a:solidFill>
              </a:rPr>
              <a:t>Neither system can control to below [or even equal to] outside air temperature</a:t>
            </a:r>
            <a:endParaRPr lang="en-US" dirty="0"/>
          </a:p>
        </p:txBody>
      </p:sp>
    </p:spTree>
    <p:extLst>
      <p:ext uri="{BB962C8B-B14F-4D97-AF65-F5344CB8AC3E}">
        <p14:creationId xmlns:p14="http://schemas.microsoft.com/office/powerpoint/2010/main" val="3214131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AC1EC-E083-8848-70F2-DCEB8FC6F5B6}"/>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926ED84D-48F7-6619-DFA4-830A3E37E2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5391A8F4-982E-B8B4-5671-0F36AA7230A9}"/>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F8EDA84E-6922-9078-6E6B-A60297BFAE4A}"/>
              </a:ext>
            </a:extLst>
          </p:cNvPr>
          <p:cNvSpPr txBox="1"/>
          <p:nvPr/>
        </p:nvSpPr>
        <p:spPr>
          <a:xfrm>
            <a:off x="688323" y="1778775"/>
            <a:ext cx="11268348" cy="4431983"/>
          </a:xfrm>
          <a:prstGeom prst="rect">
            <a:avLst/>
          </a:prstGeom>
          <a:noFill/>
        </p:spPr>
        <p:txBody>
          <a:bodyPr wrap="square" rtlCol="0">
            <a:spAutoFit/>
          </a:bodyPr>
          <a:lstStyle/>
          <a:p>
            <a:r>
              <a:rPr lang="en-US" sz="2000" b="1" dirty="0">
                <a:solidFill>
                  <a:srgbClr val="FF0000"/>
                </a:solidFill>
              </a:rPr>
              <a:t>Cooling</a:t>
            </a:r>
            <a:endParaRPr lang="en-US" sz="2000" dirty="0">
              <a:solidFill>
                <a:srgbClr val="FF0000"/>
              </a:solidFill>
            </a:endParaRPr>
          </a:p>
          <a:p>
            <a:r>
              <a:rPr lang="en-US" dirty="0"/>
              <a:t>	</a:t>
            </a:r>
            <a:r>
              <a:rPr lang="en-US" sz="2000" dirty="0"/>
              <a:t>Evaporative cooling can control to below outside air temperature [5 – 30 </a:t>
            </a:r>
            <a:r>
              <a:rPr lang="en-US" sz="2000" baseline="30000" dirty="0"/>
              <a:t>o</a:t>
            </a:r>
            <a:r>
              <a:rPr lang="en-US" sz="2000" dirty="0"/>
              <a:t>F cooling]</a:t>
            </a:r>
          </a:p>
          <a:p>
            <a:r>
              <a:rPr lang="en-US" sz="2000" dirty="0"/>
              <a:t>		limited by the outside air humidity [greater humidity less cooling]</a:t>
            </a:r>
          </a:p>
          <a:p>
            <a:r>
              <a:rPr lang="en-US" sz="2000" dirty="0"/>
              <a:t>	Wet pad wall opposite exhaust fan wall most common</a:t>
            </a:r>
          </a:p>
          <a:p>
            <a:endParaRPr lang="en-US" sz="2000" dirty="0"/>
          </a:p>
          <a:p>
            <a:r>
              <a:rPr lang="en-US" sz="2000" dirty="0"/>
              <a:t>Water cools the air by evaporating within the wet pad of the end wall and humidifies the incoming air which is moved through the greenhouse by the exhaust fan</a:t>
            </a:r>
          </a:p>
          <a:p>
            <a:endParaRPr lang="en-US" sz="2000" dirty="0"/>
          </a:p>
          <a:p>
            <a:r>
              <a:rPr lang="en-US" sz="2000" dirty="0"/>
              <a:t>	Fog [or mist] cooling by spray nozzles located overhead throughout the greenhouse</a:t>
            </a:r>
          </a:p>
          <a:p>
            <a:r>
              <a:rPr lang="en-US" sz="2000" dirty="0"/>
              <a:t>More uniform within greenhouse and efficient cooling than wet pad</a:t>
            </a:r>
          </a:p>
          <a:p>
            <a:r>
              <a:rPr lang="en-US" sz="2000" dirty="0"/>
              <a:t>Challenging to maintain [water quality will block nozzles] and to control [must cycle to prevent wet plants]</a:t>
            </a:r>
          </a:p>
          <a:p>
            <a:endParaRPr lang="en-US" sz="2000" dirty="0"/>
          </a:p>
          <a:p>
            <a:r>
              <a:rPr lang="en-US" sz="2000" dirty="0"/>
              <a:t>	</a:t>
            </a:r>
            <a:r>
              <a:rPr lang="en-US" sz="2000" b="1" dirty="0">
                <a:solidFill>
                  <a:srgbClr val="FF0000"/>
                </a:solidFill>
              </a:rPr>
              <a:t>Goal:  Maintain plant setpoint air temperatures for day and night</a:t>
            </a:r>
          </a:p>
          <a:p>
            <a:endParaRPr lang="en-US" dirty="0"/>
          </a:p>
        </p:txBody>
      </p:sp>
    </p:spTree>
    <p:extLst>
      <p:ext uri="{BB962C8B-B14F-4D97-AF65-F5344CB8AC3E}">
        <p14:creationId xmlns:p14="http://schemas.microsoft.com/office/powerpoint/2010/main" val="454776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836F1-05CE-C015-D11E-CDFC92163046}"/>
            </a:ext>
          </a:extLst>
        </p:cNvPr>
        <p:cNvGrpSpPr/>
        <p:nvPr/>
      </p:nvGrpSpPr>
      <p:grpSpPr>
        <a:xfrm>
          <a:off x="0" y="0"/>
          <a:ext cx="0" cy="0"/>
          <a:chOff x="0" y="0"/>
          <a:chExt cx="0" cy="0"/>
        </a:xfrm>
      </p:grpSpPr>
      <p:pic>
        <p:nvPicPr>
          <p:cNvPr id="3" name="Picture 63" descr="UA_A-line-1024_RED.gif">
            <a:extLst>
              <a:ext uri="{FF2B5EF4-FFF2-40B4-BE49-F238E27FC236}">
                <a16:creationId xmlns:a16="http://schemas.microsoft.com/office/drawing/2014/main" id="{E7CF9992-5A75-657A-F794-83E427F3BCE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86DA67F-F85A-81C0-5E36-8145517B6BF3}"/>
              </a:ext>
            </a:extLst>
          </p:cNvPr>
          <p:cNvSpPr txBox="1"/>
          <p:nvPr/>
        </p:nvSpPr>
        <p:spPr>
          <a:xfrm>
            <a:off x="795058" y="250535"/>
            <a:ext cx="10714952" cy="1046440"/>
          </a:xfrm>
          <a:prstGeom prst="rect">
            <a:avLst/>
          </a:prstGeom>
          <a:noFill/>
        </p:spPr>
        <p:txBody>
          <a:bodyPr wrap="square" rtlCol="0">
            <a:spAutoFit/>
          </a:bodyPr>
          <a:lstStyle/>
          <a:p>
            <a:pPr marL="0" marR="0">
              <a:spcBef>
                <a:spcPts val="0"/>
              </a:spcBef>
              <a:spcAft>
                <a:spcPts val="0"/>
              </a:spcAft>
            </a:pPr>
            <a:endParaRPr lang="en-US" sz="1800" dirty="0">
              <a:effectLst/>
              <a:ea typeface="Calibri" panose="020F0502020204030204" pitchFamily="34" charset="0"/>
              <a:cs typeface="Times New Roman" panose="02020603050405020304" pitchFamily="18" charset="0"/>
            </a:endParaRPr>
          </a:p>
          <a:p>
            <a:pPr algn="ctr"/>
            <a:r>
              <a:rPr lang="en-US" sz="2400" b="1" dirty="0">
                <a:solidFill>
                  <a:srgbClr val="FF0000"/>
                </a:solidFill>
              </a:rPr>
              <a:t>Thought[ful] List for Greenhouse Design Planning</a:t>
            </a:r>
            <a:endParaRPr lang="en-US" sz="2400" dirty="0">
              <a:solidFill>
                <a:srgbClr val="FF0000"/>
              </a:solidFill>
            </a:endParaRPr>
          </a:p>
          <a:p>
            <a:pPr algn="ctr"/>
            <a:r>
              <a:rPr lang="en-US" sz="2000" b="1" dirty="0"/>
              <a:t>25</a:t>
            </a:r>
            <a:r>
              <a:rPr lang="en-US" sz="2000" b="1" baseline="30000" dirty="0"/>
              <a:t>th</a:t>
            </a:r>
            <a:r>
              <a:rPr lang="en-US" sz="2000" b="1" dirty="0"/>
              <a:t> CEAC Greenhouse Short Course</a:t>
            </a:r>
            <a:endParaRPr lang="en-US" sz="2000" dirty="0"/>
          </a:p>
        </p:txBody>
      </p:sp>
      <p:sp>
        <p:nvSpPr>
          <p:cNvPr id="5" name="TextBox 4">
            <a:extLst>
              <a:ext uri="{FF2B5EF4-FFF2-40B4-BE49-F238E27FC236}">
                <a16:creationId xmlns:a16="http://schemas.microsoft.com/office/drawing/2014/main" id="{8849ED12-AB31-D74D-DC9C-BC7F142A1253}"/>
              </a:ext>
            </a:extLst>
          </p:cNvPr>
          <p:cNvSpPr txBox="1"/>
          <p:nvPr/>
        </p:nvSpPr>
        <p:spPr>
          <a:xfrm>
            <a:off x="688323" y="1778775"/>
            <a:ext cx="11268348" cy="5078313"/>
          </a:xfrm>
          <a:prstGeom prst="rect">
            <a:avLst/>
          </a:prstGeom>
          <a:noFill/>
        </p:spPr>
        <p:txBody>
          <a:bodyPr wrap="square" rtlCol="0">
            <a:spAutoFit/>
          </a:bodyPr>
          <a:lstStyle/>
          <a:p>
            <a:r>
              <a:rPr lang="en-US" sz="2000" b="1" dirty="0">
                <a:solidFill>
                  <a:srgbClr val="FF0000"/>
                </a:solidFill>
              </a:rPr>
              <a:t>Supplemental Lighting</a:t>
            </a:r>
            <a:endParaRPr lang="en-US" sz="2000" dirty="0">
              <a:solidFill>
                <a:srgbClr val="FF0000"/>
              </a:solidFill>
            </a:endParaRPr>
          </a:p>
          <a:p>
            <a:r>
              <a:rPr lang="en-US" dirty="0"/>
              <a:t>	Photosynthetic lighting and/or photoperiod control to compensate for natural environment</a:t>
            </a:r>
          </a:p>
          <a:p>
            <a:r>
              <a:rPr lang="en-US" dirty="0"/>
              <a:t> </a:t>
            </a:r>
          </a:p>
          <a:p>
            <a:r>
              <a:rPr lang="en-US" sz="2000" b="1" dirty="0">
                <a:solidFill>
                  <a:srgbClr val="FF0000"/>
                </a:solidFill>
              </a:rPr>
              <a:t>Shade/Energy Screen</a:t>
            </a:r>
          </a:p>
          <a:p>
            <a:r>
              <a:rPr lang="en-US" dirty="0"/>
              <a:t>	Indoor mechanical system to deploy screen in the night for energy conservation [20 – 40% savings], </a:t>
            </a:r>
          </a:p>
          <a:p>
            <a:r>
              <a:rPr lang="en-US" dirty="0"/>
              <a:t>		or for use in day for shading [20 – 30% light reduction] and some cooling [1 or 2 degrees] </a:t>
            </a:r>
          </a:p>
          <a:p>
            <a:r>
              <a:rPr lang="en-US" dirty="0"/>
              <a:t>		to reduce plant water stress</a:t>
            </a:r>
          </a:p>
          <a:p>
            <a:r>
              <a:rPr lang="en-US" dirty="0"/>
              <a:t> </a:t>
            </a:r>
          </a:p>
          <a:p>
            <a:r>
              <a:rPr lang="en-US" sz="2000" b="1" dirty="0">
                <a:solidFill>
                  <a:srgbClr val="FF0000"/>
                </a:solidFill>
              </a:rPr>
              <a:t>Monitoring and Control  </a:t>
            </a:r>
            <a:r>
              <a:rPr lang="en-US" sz="2000" b="1" dirty="0">
                <a:solidFill>
                  <a:schemeClr val="bg1"/>
                </a:solidFill>
              </a:rPr>
              <a:t>[Dr. Kacira next speaker!]</a:t>
            </a:r>
          </a:p>
          <a:p>
            <a:r>
              <a:rPr lang="en-US" dirty="0"/>
              <a:t>	</a:t>
            </a:r>
            <a:r>
              <a:rPr lang="en-US" sz="2000" dirty="0"/>
              <a:t>Monitor air temperature, humidity, sunlight and CO2 </a:t>
            </a:r>
          </a:p>
          <a:p>
            <a:r>
              <a:rPr lang="en-US" sz="2000" dirty="0"/>
              <a:t>		but control mostly based on air temperature</a:t>
            </a:r>
          </a:p>
          <a:p>
            <a:endParaRPr lang="en-US" sz="2000" dirty="0"/>
          </a:p>
          <a:p>
            <a:r>
              <a:rPr lang="en-US" sz="2000" dirty="0"/>
              <a:t>	Computer control can do complex controls with types and numbers of sensors</a:t>
            </a:r>
          </a:p>
          <a:p>
            <a:r>
              <a:rPr lang="en-US" sz="2000" dirty="0"/>
              <a:t>		store and analyze data, communicate with operator, and provide information</a:t>
            </a:r>
          </a:p>
          <a:p>
            <a:r>
              <a:rPr lang="en-US" sz="2000" dirty="0"/>
              <a:t>		to the grower to make better decisions for more efficient production.</a:t>
            </a:r>
          </a:p>
          <a:p>
            <a:r>
              <a:rPr lang="en-US" dirty="0"/>
              <a:t> </a:t>
            </a:r>
          </a:p>
          <a:p>
            <a:endParaRPr lang="en-US" dirty="0"/>
          </a:p>
        </p:txBody>
      </p:sp>
    </p:spTree>
    <p:extLst>
      <p:ext uri="{BB962C8B-B14F-4D97-AF65-F5344CB8AC3E}">
        <p14:creationId xmlns:p14="http://schemas.microsoft.com/office/powerpoint/2010/main" val="632237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30418</TotalTime>
  <Words>1888</Words>
  <Application>Microsoft Office PowerPoint</Application>
  <PresentationFormat>Widescreen</PresentationFormat>
  <Paragraphs>221</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Giacomelli, Gene A - (giacomel)</dc:creator>
  <cp:lastModifiedBy>Giacomelli, Gene A - (giacomel)</cp:lastModifiedBy>
  <cp:revision>143</cp:revision>
  <dcterms:created xsi:type="dcterms:W3CDTF">2021-03-27T19:02:05Z</dcterms:created>
  <dcterms:modified xsi:type="dcterms:W3CDTF">2026-04-13T15:29:19Z</dcterms:modified>
</cp:coreProperties>
</file>