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6" r:id="rId3"/>
  </p:sldMasterIdLst>
  <p:notesMasterIdLst>
    <p:notesMasterId r:id="rId56"/>
  </p:notesMasterIdLst>
  <p:handoutMasterIdLst>
    <p:handoutMasterId r:id="rId57"/>
  </p:handoutMasterIdLst>
  <p:sldIdLst>
    <p:sldId id="457" r:id="rId4"/>
    <p:sldId id="269" r:id="rId5"/>
    <p:sldId id="486" r:id="rId6"/>
    <p:sldId id="509" r:id="rId7"/>
    <p:sldId id="487" r:id="rId8"/>
    <p:sldId id="284" r:id="rId9"/>
    <p:sldId id="492" r:id="rId10"/>
    <p:sldId id="258" r:id="rId11"/>
    <p:sldId id="510" r:id="rId12"/>
    <p:sldId id="511" r:id="rId13"/>
    <p:sldId id="449" r:id="rId14"/>
    <p:sldId id="458" r:id="rId15"/>
    <p:sldId id="460" r:id="rId16"/>
    <p:sldId id="500" r:id="rId17"/>
    <p:sldId id="464" r:id="rId18"/>
    <p:sldId id="468" r:id="rId19"/>
    <p:sldId id="477" r:id="rId20"/>
    <p:sldId id="480" r:id="rId21"/>
    <p:sldId id="496" r:id="rId22"/>
    <p:sldId id="498" r:id="rId23"/>
    <p:sldId id="478" r:id="rId24"/>
    <p:sldId id="481" r:id="rId25"/>
    <p:sldId id="265" r:id="rId26"/>
    <p:sldId id="316" r:id="rId27"/>
    <p:sldId id="267" r:id="rId28"/>
    <p:sldId id="485" r:id="rId29"/>
    <p:sldId id="507" r:id="rId30"/>
    <p:sldId id="270" r:id="rId31"/>
    <p:sldId id="271" r:id="rId32"/>
    <p:sldId id="260" r:id="rId33"/>
    <p:sldId id="262" r:id="rId34"/>
    <p:sldId id="506" r:id="rId35"/>
    <p:sldId id="512" r:id="rId36"/>
    <p:sldId id="497" r:id="rId37"/>
    <p:sldId id="325" r:id="rId38"/>
    <p:sldId id="508" r:id="rId39"/>
    <p:sldId id="505" r:id="rId40"/>
    <p:sldId id="424" r:id="rId41"/>
    <p:sldId id="476" r:id="rId42"/>
    <p:sldId id="502" r:id="rId43"/>
    <p:sldId id="450" r:id="rId44"/>
    <p:sldId id="453" r:id="rId45"/>
    <p:sldId id="452" r:id="rId46"/>
    <p:sldId id="501" r:id="rId47"/>
    <p:sldId id="273" r:id="rId48"/>
    <p:sldId id="504" r:id="rId49"/>
    <p:sldId id="494" r:id="rId50"/>
    <p:sldId id="493" r:id="rId51"/>
    <p:sldId id="274" r:id="rId52"/>
    <p:sldId id="276" r:id="rId53"/>
    <p:sldId id="277" r:id="rId54"/>
    <p:sldId id="348" r:id="rId55"/>
  </p:sldIdLst>
  <p:sldSz cx="9144000" cy="6858000" type="screen4x3"/>
  <p:notesSz cx="7010400" cy="9296400"/>
  <p:embeddedFontLst>
    <p:embeddedFont>
      <p:font typeface="Arimo" panose="020B0604020202020204" charset="0"/>
      <p:regular r:id="rId58"/>
    </p:embeddedFont>
    <p:embeddedFont>
      <p:font typeface="Arimo Bold" panose="020B0604020202020204" charset="0"/>
      <p:regular r:id="rId59"/>
    </p:embeddedFont>
    <p:embeddedFont>
      <p:font typeface="Avenir Next LT Pro" panose="020B0504020202020204" pitchFamily="34" charset="0"/>
      <p:regular r:id="rId60"/>
      <p:bold r:id="rId61"/>
      <p:italic r:id="rId62"/>
      <p:boldItalic r:id="rId63"/>
    </p:embeddedFont>
    <p:embeddedFont>
      <p:font typeface="Calibri (MS)" panose="020B0604020202020204" charset="0"/>
      <p:regular r:id="rId64"/>
    </p:embeddedFont>
    <p:embeddedFont>
      <p:font typeface="Calibri (MS) Bold" panose="020B0604020202020204" charset="0"/>
      <p:regular r:id="rId65"/>
    </p:embeddedFont>
    <p:embeddedFont>
      <p:font typeface="Comic Sans MS" panose="030F0702030302020204" pitchFamily="66"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BCF23"/>
    <a:srgbClr val="FFFF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88314" autoAdjust="0"/>
  </p:normalViewPr>
  <p:slideViewPr>
    <p:cSldViewPr>
      <p:cViewPr>
        <p:scale>
          <a:sx n="102" d="100"/>
          <a:sy n="102" d="100"/>
        </p:scale>
        <p:origin x="86" y="-288"/>
      </p:cViewPr>
      <p:guideLst>
        <p:guide orient="horz" pos="2160"/>
        <p:guide pos="2880"/>
      </p:guideLst>
    </p:cSldViewPr>
  </p:slideViewPr>
  <p:outlineViewPr>
    <p:cViewPr>
      <p:scale>
        <a:sx n="33" d="100"/>
        <a:sy n="33" d="100"/>
      </p:scale>
      <p:origin x="0" y="8466"/>
    </p:cViewPr>
  </p:outlineViewPr>
  <p:notesTextViewPr>
    <p:cViewPr>
      <p:scale>
        <a:sx n="100" d="100"/>
        <a:sy n="100" d="100"/>
      </p:scale>
      <p:origin x="0" y="0"/>
    </p:cViewPr>
  </p:notesTextViewPr>
  <p:sorterViewPr>
    <p:cViewPr>
      <p:scale>
        <a:sx n="66" d="100"/>
        <a:sy n="66" d="100"/>
      </p:scale>
      <p:origin x="0" y="-209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8B75F-9F86-48E4-BBE6-53837C52B83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91C6902-D2A0-4450-BC5F-3A689E6003B8}">
      <dgm:prSet phldrT="[Text]" phldr="0" custT="1"/>
      <dgm:spPr>
        <a:solidFill>
          <a:srgbClr val="00B0F0"/>
        </a:solidFill>
      </dgm:spPr>
      <dgm:t>
        <a:bodyPr/>
        <a:lstStyle/>
        <a:p>
          <a:r>
            <a:rPr lang="en-US" sz="1600" b="1" dirty="0"/>
            <a:t>Feed Input (External)</a:t>
          </a:r>
        </a:p>
      </dgm:t>
    </dgm:pt>
    <dgm:pt modelId="{EBBCD800-2AB6-4CDF-A3B2-78D45C160ADF}" type="parTrans" cxnId="{32062F24-FF68-4744-A1C0-8FF31192C03B}">
      <dgm:prSet/>
      <dgm:spPr/>
      <dgm:t>
        <a:bodyPr/>
        <a:lstStyle/>
        <a:p>
          <a:endParaRPr lang="en-US"/>
        </a:p>
      </dgm:t>
    </dgm:pt>
    <dgm:pt modelId="{69337740-FD07-4E29-8653-31D68F84697C}" type="sibTrans" cxnId="{32062F24-FF68-4744-A1C0-8FF31192C03B}">
      <dgm:prSet custT="1"/>
      <dgm:spPr>
        <a:pattFill prst="pct50">
          <a:fgClr>
            <a:srgbClr val="FF0000"/>
          </a:fgClr>
          <a:bgClr>
            <a:schemeClr val="bg1"/>
          </a:bgClr>
        </a:pattFill>
        <a:ln w="19050">
          <a:gradFill>
            <a:gsLst>
              <a:gs pos="68000">
                <a:srgbClr val="FF0000"/>
              </a:gs>
              <a:gs pos="100000">
                <a:srgbClr val="FF0000"/>
              </a:gs>
            </a:gsLst>
            <a:lin ang="5400000" scaled="1"/>
          </a:gradFill>
          <a:prstDash val="dash"/>
        </a:ln>
      </dgm:spPr>
      <dgm:t>
        <a:bodyPr/>
        <a:lstStyle/>
        <a:p>
          <a:endParaRPr lang="en-US" sz="1600" b="1"/>
        </a:p>
      </dgm:t>
    </dgm:pt>
    <dgm:pt modelId="{A8A4F759-2538-4C36-A24F-561139392800}">
      <dgm:prSet phldrT="[Text]" phldr="0" custT="1"/>
      <dgm:spPr>
        <a:solidFill>
          <a:srgbClr val="00B0F0"/>
        </a:solidFill>
      </dgm:spPr>
      <dgm:t>
        <a:bodyPr/>
        <a:lstStyle/>
        <a:p>
          <a:r>
            <a:rPr lang="en-US" sz="1600" b="1"/>
            <a:t>Fish</a:t>
          </a:r>
          <a:endParaRPr lang="en-US" sz="1600" b="1" dirty="0"/>
        </a:p>
      </dgm:t>
    </dgm:pt>
    <dgm:pt modelId="{052A3796-850A-4B27-BDFC-AFE1A2171260}" type="parTrans" cxnId="{305E8F8C-6DE6-4387-81CE-909411B55C42}">
      <dgm:prSet/>
      <dgm:spPr/>
      <dgm:t>
        <a:bodyPr/>
        <a:lstStyle/>
        <a:p>
          <a:endParaRPr lang="en-US"/>
        </a:p>
      </dgm:t>
    </dgm:pt>
    <dgm:pt modelId="{C0AE5331-6EA9-4AB5-BEFA-686241920CF7}" type="sibTrans" cxnId="{305E8F8C-6DE6-4387-81CE-909411B55C42}">
      <dgm:prSet custT="1"/>
      <dgm:spPr>
        <a:solidFill>
          <a:schemeClr val="bg1">
            <a:lumMod val="50000"/>
          </a:schemeClr>
        </a:solidFill>
      </dgm:spPr>
      <dgm:t>
        <a:bodyPr/>
        <a:lstStyle/>
        <a:p>
          <a:endParaRPr lang="en-US" sz="1600" b="1"/>
        </a:p>
      </dgm:t>
    </dgm:pt>
    <dgm:pt modelId="{2BD40329-0B54-4D48-B824-3A0EF6E6AABC}">
      <dgm:prSet phldrT="[Text]" phldr="0" custT="1"/>
      <dgm:spPr>
        <a:solidFill>
          <a:srgbClr val="00B0F0"/>
        </a:solidFill>
      </dgm:spPr>
      <dgm:t>
        <a:bodyPr/>
        <a:lstStyle/>
        <a:p>
          <a:r>
            <a:rPr lang="en-US" sz="1600" b="1" dirty="0"/>
            <a:t>Waste (Solids + Dissolved Nutrients)</a:t>
          </a:r>
        </a:p>
      </dgm:t>
    </dgm:pt>
    <dgm:pt modelId="{A0DA903F-EE04-47E8-8182-65D8A93E3EB1}" type="parTrans" cxnId="{8A2AD71D-CF71-4B46-984C-80CABF638388}">
      <dgm:prSet/>
      <dgm:spPr/>
      <dgm:t>
        <a:bodyPr/>
        <a:lstStyle/>
        <a:p>
          <a:endParaRPr lang="en-US"/>
        </a:p>
      </dgm:t>
    </dgm:pt>
    <dgm:pt modelId="{3D7CCCF7-AE79-4F7B-99BD-CE4B2783CB15}" type="sibTrans" cxnId="{8A2AD71D-CF71-4B46-984C-80CABF638388}">
      <dgm:prSet custT="1"/>
      <dgm:spPr>
        <a:pattFill prst="pct50">
          <a:fgClr>
            <a:srgbClr val="FF0000"/>
          </a:fgClr>
          <a:bgClr>
            <a:schemeClr val="bg1"/>
          </a:bgClr>
        </a:pattFill>
        <a:ln w="19050">
          <a:gradFill>
            <a:gsLst>
              <a:gs pos="83000">
                <a:srgbClr val="FF0000"/>
              </a:gs>
              <a:gs pos="100000">
                <a:srgbClr val="FF0000"/>
              </a:gs>
            </a:gsLst>
            <a:lin ang="5400000" scaled="1"/>
          </a:gradFill>
          <a:prstDash val="dash"/>
        </a:ln>
      </dgm:spPr>
      <dgm:t>
        <a:bodyPr/>
        <a:lstStyle/>
        <a:p>
          <a:endParaRPr lang="en-US" sz="1600" b="1"/>
        </a:p>
      </dgm:t>
    </dgm:pt>
    <dgm:pt modelId="{A2C1DEA4-9076-4C04-B092-9141065879EB}">
      <dgm:prSet phldrT="[Text]" phldr="0" custT="1"/>
      <dgm:spPr>
        <a:solidFill>
          <a:srgbClr val="00B0F0"/>
        </a:solidFill>
      </dgm:spPr>
      <dgm:t>
        <a:bodyPr/>
        <a:lstStyle/>
        <a:p>
          <a:r>
            <a:rPr lang="en-US" sz="1600" b="1" dirty="0"/>
            <a:t>Reuse Pathways</a:t>
          </a:r>
        </a:p>
      </dgm:t>
    </dgm:pt>
    <dgm:pt modelId="{0069DE8A-33C4-4FF1-811B-E787966B90FB}" type="parTrans" cxnId="{84CEAF0E-1610-401C-BBF1-082048B8C44F}">
      <dgm:prSet/>
      <dgm:spPr/>
      <dgm:t>
        <a:bodyPr/>
        <a:lstStyle/>
        <a:p>
          <a:endParaRPr lang="en-US"/>
        </a:p>
      </dgm:t>
    </dgm:pt>
    <dgm:pt modelId="{9E6F8D9D-B131-4A3A-AFA7-600AE4D45168}" type="sibTrans" cxnId="{84CEAF0E-1610-401C-BBF1-082048B8C44F}">
      <dgm:prSet custT="1"/>
      <dgm:spPr>
        <a:solidFill>
          <a:srgbClr val="00B050"/>
        </a:solidFill>
      </dgm:spPr>
      <dgm:t>
        <a:bodyPr/>
        <a:lstStyle/>
        <a:p>
          <a:endParaRPr lang="en-US" sz="1600" b="1"/>
        </a:p>
      </dgm:t>
    </dgm:pt>
    <dgm:pt modelId="{80FE9F6A-872E-42EB-9F35-EB64A37B4CB1}">
      <dgm:prSet phldrT="[Text]" phldr="0" custT="1"/>
      <dgm:spPr>
        <a:solidFill>
          <a:srgbClr val="00B0F0"/>
        </a:solidFill>
      </dgm:spPr>
      <dgm:t>
        <a:bodyPr/>
        <a:lstStyle/>
        <a:p>
          <a:pPr>
            <a:buClrTx/>
            <a:buSzTx/>
            <a:buFontTx/>
            <a:buNone/>
          </a:pPr>
          <a:r>
            <a:rPr lang="en-US" sz="1600" b="1" dirty="0"/>
            <a:t>Plants (Nutrient Uptake)</a:t>
          </a:r>
        </a:p>
      </dgm:t>
    </dgm:pt>
    <dgm:pt modelId="{D69C12F3-42CC-47CF-897D-B1E591CD7CCB}" type="parTrans" cxnId="{41F477EF-620D-46AF-93C6-084013D0A4FC}">
      <dgm:prSet/>
      <dgm:spPr/>
      <dgm:t>
        <a:bodyPr/>
        <a:lstStyle/>
        <a:p>
          <a:endParaRPr lang="en-US"/>
        </a:p>
      </dgm:t>
    </dgm:pt>
    <dgm:pt modelId="{39C5161D-AF3F-4AAF-9896-C60B02DB2540}" type="sibTrans" cxnId="{41F477EF-620D-46AF-93C6-084013D0A4FC}">
      <dgm:prSet custT="1"/>
      <dgm:spPr>
        <a:solidFill>
          <a:srgbClr val="00B050"/>
        </a:solidFill>
      </dgm:spPr>
      <dgm:t>
        <a:bodyPr/>
        <a:lstStyle/>
        <a:p>
          <a:endParaRPr lang="en-US" sz="1600" b="1"/>
        </a:p>
      </dgm:t>
    </dgm:pt>
    <dgm:pt modelId="{BD8B2971-B5EC-4664-9103-0E6798C03800}">
      <dgm:prSet phldrT="[Text]" phldr="0" custT="1"/>
      <dgm:spPr>
        <a:solidFill>
          <a:srgbClr val="00B0F0"/>
        </a:solidFill>
      </dgm:spPr>
      <dgm:t>
        <a:bodyPr/>
        <a:lstStyle/>
        <a:p>
          <a:r>
            <a:rPr lang="en-US" sz="1600" b="1" dirty="0"/>
            <a:t>Solids/Effluent Streams</a:t>
          </a:r>
        </a:p>
      </dgm:t>
    </dgm:pt>
    <dgm:pt modelId="{5EC4C1AE-7C1C-486C-88A4-64198A00C3AC}" type="parTrans" cxnId="{774106B2-F9DD-4B6C-8343-E4E8C2B5239D}">
      <dgm:prSet/>
      <dgm:spPr/>
      <dgm:t>
        <a:bodyPr/>
        <a:lstStyle/>
        <a:p>
          <a:endParaRPr lang="en-US"/>
        </a:p>
      </dgm:t>
    </dgm:pt>
    <dgm:pt modelId="{028869EC-4F44-4DF9-817E-E23A7B50D34B}" type="sibTrans" cxnId="{774106B2-F9DD-4B6C-8343-E4E8C2B5239D}">
      <dgm:prSet custT="1"/>
      <dgm:spPr>
        <a:pattFill prst="pct50">
          <a:fgClr>
            <a:srgbClr val="FF0000"/>
          </a:fgClr>
          <a:bgClr>
            <a:schemeClr val="bg1"/>
          </a:bgClr>
        </a:pattFill>
        <a:ln w="15875">
          <a:gradFill>
            <a:gsLst>
              <a:gs pos="83000">
                <a:srgbClr val="FF0000"/>
              </a:gs>
              <a:gs pos="100000">
                <a:srgbClr val="FF0000"/>
              </a:gs>
            </a:gsLst>
            <a:lin ang="5400000" scaled="1"/>
          </a:gradFill>
          <a:prstDash val="dash"/>
        </a:ln>
      </dgm:spPr>
      <dgm:t>
        <a:bodyPr/>
        <a:lstStyle/>
        <a:p>
          <a:endParaRPr lang="en-US" sz="1600" b="1"/>
        </a:p>
      </dgm:t>
    </dgm:pt>
    <dgm:pt modelId="{B19D3699-26A7-49F5-BEDC-D2572E7AC672}" type="pres">
      <dgm:prSet presAssocID="{E7D8B75F-9F86-48E4-BBE6-53837C52B836}" presName="cycle" presStyleCnt="0">
        <dgm:presLayoutVars>
          <dgm:dir/>
          <dgm:resizeHandles val="exact"/>
        </dgm:presLayoutVars>
      </dgm:prSet>
      <dgm:spPr/>
    </dgm:pt>
    <dgm:pt modelId="{6C0EF20F-C266-43D4-A30E-57C3ABE11960}" type="pres">
      <dgm:prSet presAssocID="{391C6902-D2A0-4450-BC5F-3A689E6003B8}" presName="node" presStyleLbl="node1" presStyleIdx="0" presStyleCnt="6">
        <dgm:presLayoutVars>
          <dgm:bulletEnabled val="1"/>
        </dgm:presLayoutVars>
      </dgm:prSet>
      <dgm:spPr/>
    </dgm:pt>
    <dgm:pt modelId="{F8EF2C08-7EE8-451F-B5C1-3BC48393C990}" type="pres">
      <dgm:prSet presAssocID="{69337740-FD07-4E29-8653-31D68F84697C}" presName="sibTrans" presStyleLbl="sibTrans2D1" presStyleIdx="0" presStyleCnt="6"/>
      <dgm:spPr/>
    </dgm:pt>
    <dgm:pt modelId="{B7690062-9FC8-4B94-ACB9-71EBDBFF41F8}" type="pres">
      <dgm:prSet presAssocID="{69337740-FD07-4E29-8653-31D68F84697C}" presName="connectorText" presStyleLbl="sibTrans2D1" presStyleIdx="0" presStyleCnt="6"/>
      <dgm:spPr/>
    </dgm:pt>
    <dgm:pt modelId="{2279BBAB-011E-4EC8-B94D-19DB982FE03E}" type="pres">
      <dgm:prSet presAssocID="{A8A4F759-2538-4C36-A24F-561139392800}" presName="node" presStyleLbl="node1" presStyleIdx="1" presStyleCnt="6" custRadScaleRad="137515" custRadScaleInc="20947">
        <dgm:presLayoutVars>
          <dgm:bulletEnabled val="1"/>
        </dgm:presLayoutVars>
      </dgm:prSet>
      <dgm:spPr/>
    </dgm:pt>
    <dgm:pt modelId="{18638D95-F59F-496B-B3AD-E8119A79D6B1}" type="pres">
      <dgm:prSet presAssocID="{C0AE5331-6EA9-4AB5-BEFA-686241920CF7}" presName="sibTrans" presStyleLbl="sibTrans2D1" presStyleIdx="1" presStyleCnt="6"/>
      <dgm:spPr/>
    </dgm:pt>
    <dgm:pt modelId="{7416E69B-4831-480F-A95B-B8EF6025C65F}" type="pres">
      <dgm:prSet presAssocID="{C0AE5331-6EA9-4AB5-BEFA-686241920CF7}" presName="connectorText" presStyleLbl="sibTrans2D1" presStyleIdx="1" presStyleCnt="6"/>
      <dgm:spPr/>
    </dgm:pt>
    <dgm:pt modelId="{231390CD-0B1A-421F-B723-35AC908D6A6D}" type="pres">
      <dgm:prSet presAssocID="{2BD40329-0B54-4D48-B824-3A0EF6E6AABC}" presName="node" presStyleLbl="node1" presStyleIdx="2" presStyleCnt="6" custRadScaleRad="139252" custRadScaleInc="-15688">
        <dgm:presLayoutVars>
          <dgm:bulletEnabled val="1"/>
        </dgm:presLayoutVars>
      </dgm:prSet>
      <dgm:spPr/>
    </dgm:pt>
    <dgm:pt modelId="{016C4E13-2E59-41E1-A983-E679BF978E20}" type="pres">
      <dgm:prSet presAssocID="{3D7CCCF7-AE79-4F7B-99BD-CE4B2783CB15}" presName="sibTrans" presStyleLbl="sibTrans2D1" presStyleIdx="2" presStyleCnt="6"/>
      <dgm:spPr/>
    </dgm:pt>
    <dgm:pt modelId="{AABEC6A0-0028-42BC-A95F-F02D1853AE85}" type="pres">
      <dgm:prSet presAssocID="{3D7CCCF7-AE79-4F7B-99BD-CE4B2783CB15}" presName="connectorText" presStyleLbl="sibTrans2D1" presStyleIdx="2" presStyleCnt="6"/>
      <dgm:spPr/>
    </dgm:pt>
    <dgm:pt modelId="{CE506349-7279-453F-9CF0-B7903D8CD58C}" type="pres">
      <dgm:prSet presAssocID="{BD8B2971-B5EC-4664-9103-0E6798C03800}" presName="node" presStyleLbl="node1" presStyleIdx="3" presStyleCnt="6" custRadScaleRad="92827">
        <dgm:presLayoutVars>
          <dgm:bulletEnabled val="1"/>
        </dgm:presLayoutVars>
      </dgm:prSet>
      <dgm:spPr/>
    </dgm:pt>
    <dgm:pt modelId="{B84D5AA0-AA15-4081-8EBD-8C171BBD3F16}" type="pres">
      <dgm:prSet presAssocID="{028869EC-4F44-4DF9-817E-E23A7B50D34B}" presName="sibTrans" presStyleLbl="sibTrans2D1" presStyleIdx="3" presStyleCnt="6"/>
      <dgm:spPr/>
    </dgm:pt>
    <dgm:pt modelId="{A7BB9C92-CE73-4AF6-8BC7-9B2C4C3408A7}" type="pres">
      <dgm:prSet presAssocID="{028869EC-4F44-4DF9-817E-E23A7B50D34B}" presName="connectorText" presStyleLbl="sibTrans2D1" presStyleIdx="3" presStyleCnt="6"/>
      <dgm:spPr/>
    </dgm:pt>
    <dgm:pt modelId="{1D84F797-7750-4AB2-BF0B-3D569C582ACD}" type="pres">
      <dgm:prSet presAssocID="{A2C1DEA4-9076-4C04-B092-9141065879EB}" presName="node" presStyleLbl="node1" presStyleIdx="4" presStyleCnt="6" custRadScaleRad="132862" custRadScaleInc="23058">
        <dgm:presLayoutVars>
          <dgm:bulletEnabled val="1"/>
        </dgm:presLayoutVars>
      </dgm:prSet>
      <dgm:spPr/>
    </dgm:pt>
    <dgm:pt modelId="{97DE59F5-F401-4DCE-BC3C-BD5CB025E825}" type="pres">
      <dgm:prSet presAssocID="{9E6F8D9D-B131-4A3A-AFA7-600AE4D45168}" presName="sibTrans" presStyleLbl="sibTrans2D1" presStyleIdx="4" presStyleCnt="6"/>
      <dgm:spPr/>
    </dgm:pt>
    <dgm:pt modelId="{7E78E060-2050-4CB5-BC8C-3CCE9A2684CC}" type="pres">
      <dgm:prSet presAssocID="{9E6F8D9D-B131-4A3A-AFA7-600AE4D45168}" presName="connectorText" presStyleLbl="sibTrans2D1" presStyleIdx="4" presStyleCnt="6"/>
      <dgm:spPr/>
    </dgm:pt>
    <dgm:pt modelId="{41B0C907-8C77-4A00-BCFF-3946C4D232C7}" type="pres">
      <dgm:prSet presAssocID="{80FE9F6A-872E-42EB-9F35-EB64A37B4CB1}" presName="node" presStyleLbl="node1" presStyleIdx="5" presStyleCnt="6" custRadScaleRad="136093" custRadScaleInc="-25721">
        <dgm:presLayoutVars>
          <dgm:bulletEnabled val="1"/>
        </dgm:presLayoutVars>
      </dgm:prSet>
      <dgm:spPr/>
    </dgm:pt>
    <dgm:pt modelId="{C98DD046-ADFF-401B-8736-18BA02173474}" type="pres">
      <dgm:prSet presAssocID="{39C5161D-AF3F-4AAF-9896-C60B02DB2540}" presName="sibTrans" presStyleLbl="sibTrans2D1" presStyleIdx="5" presStyleCnt="6"/>
      <dgm:spPr/>
    </dgm:pt>
    <dgm:pt modelId="{4E61CA7D-B72A-48EF-993B-8FFB6425348C}" type="pres">
      <dgm:prSet presAssocID="{39C5161D-AF3F-4AAF-9896-C60B02DB2540}" presName="connectorText" presStyleLbl="sibTrans2D1" presStyleIdx="5" presStyleCnt="6"/>
      <dgm:spPr/>
    </dgm:pt>
  </dgm:ptLst>
  <dgm:cxnLst>
    <dgm:cxn modelId="{1C4CCE08-37FE-4161-80BA-31AA6B8457F1}" type="presOf" srcId="{39C5161D-AF3F-4AAF-9896-C60B02DB2540}" destId="{4E61CA7D-B72A-48EF-993B-8FFB6425348C}" srcOrd="1" destOrd="0" presId="urn:microsoft.com/office/officeart/2005/8/layout/cycle2"/>
    <dgm:cxn modelId="{84CEAF0E-1610-401C-BBF1-082048B8C44F}" srcId="{E7D8B75F-9F86-48E4-BBE6-53837C52B836}" destId="{A2C1DEA4-9076-4C04-B092-9141065879EB}" srcOrd="4" destOrd="0" parTransId="{0069DE8A-33C4-4FF1-811B-E787966B90FB}" sibTransId="{9E6F8D9D-B131-4A3A-AFA7-600AE4D45168}"/>
    <dgm:cxn modelId="{8A2AD71D-CF71-4B46-984C-80CABF638388}" srcId="{E7D8B75F-9F86-48E4-BBE6-53837C52B836}" destId="{2BD40329-0B54-4D48-B824-3A0EF6E6AABC}" srcOrd="2" destOrd="0" parTransId="{A0DA903F-EE04-47E8-8182-65D8A93E3EB1}" sibTransId="{3D7CCCF7-AE79-4F7B-99BD-CE4B2783CB15}"/>
    <dgm:cxn modelId="{25A92524-B6B1-4501-A1FF-504C0A1CB9F2}" type="presOf" srcId="{E7D8B75F-9F86-48E4-BBE6-53837C52B836}" destId="{B19D3699-26A7-49F5-BEDC-D2572E7AC672}" srcOrd="0" destOrd="0" presId="urn:microsoft.com/office/officeart/2005/8/layout/cycle2"/>
    <dgm:cxn modelId="{32062F24-FF68-4744-A1C0-8FF31192C03B}" srcId="{E7D8B75F-9F86-48E4-BBE6-53837C52B836}" destId="{391C6902-D2A0-4450-BC5F-3A689E6003B8}" srcOrd="0" destOrd="0" parTransId="{EBBCD800-2AB6-4CDF-A3B2-78D45C160ADF}" sibTransId="{69337740-FD07-4E29-8653-31D68F84697C}"/>
    <dgm:cxn modelId="{1D916828-84EA-4BDE-912F-DC1572B2FB85}" type="presOf" srcId="{69337740-FD07-4E29-8653-31D68F84697C}" destId="{F8EF2C08-7EE8-451F-B5C1-3BC48393C990}" srcOrd="0" destOrd="0" presId="urn:microsoft.com/office/officeart/2005/8/layout/cycle2"/>
    <dgm:cxn modelId="{2FEF522E-6B8A-4E08-AF34-2BF76D905F7F}" type="presOf" srcId="{028869EC-4F44-4DF9-817E-E23A7B50D34B}" destId="{A7BB9C92-CE73-4AF6-8BC7-9B2C4C3408A7}" srcOrd="1" destOrd="0" presId="urn:microsoft.com/office/officeart/2005/8/layout/cycle2"/>
    <dgm:cxn modelId="{7DF6FB30-8B2D-417C-9A41-FE0B1960781D}" type="presOf" srcId="{39C5161D-AF3F-4AAF-9896-C60B02DB2540}" destId="{C98DD046-ADFF-401B-8736-18BA02173474}" srcOrd="0" destOrd="0" presId="urn:microsoft.com/office/officeart/2005/8/layout/cycle2"/>
    <dgm:cxn modelId="{F5B2553E-B578-473F-B00D-5C35E57284D9}" type="presOf" srcId="{9E6F8D9D-B131-4A3A-AFA7-600AE4D45168}" destId="{7E78E060-2050-4CB5-BC8C-3CCE9A2684CC}" srcOrd="1" destOrd="0" presId="urn:microsoft.com/office/officeart/2005/8/layout/cycle2"/>
    <dgm:cxn modelId="{0DF28A62-A27D-4C17-8BC8-A7D06FB17BF9}" type="presOf" srcId="{80FE9F6A-872E-42EB-9F35-EB64A37B4CB1}" destId="{41B0C907-8C77-4A00-BCFF-3946C4D232C7}" srcOrd="0" destOrd="0" presId="urn:microsoft.com/office/officeart/2005/8/layout/cycle2"/>
    <dgm:cxn modelId="{0A9FFE65-1AF3-4522-96C3-135E99171367}" type="presOf" srcId="{C0AE5331-6EA9-4AB5-BEFA-686241920CF7}" destId="{7416E69B-4831-480F-A95B-B8EF6025C65F}" srcOrd="1" destOrd="0" presId="urn:microsoft.com/office/officeart/2005/8/layout/cycle2"/>
    <dgm:cxn modelId="{BECC7E6A-3801-4864-B781-168199CF69D7}" type="presOf" srcId="{3D7CCCF7-AE79-4F7B-99BD-CE4B2783CB15}" destId="{AABEC6A0-0028-42BC-A95F-F02D1853AE85}" srcOrd="1" destOrd="0" presId="urn:microsoft.com/office/officeart/2005/8/layout/cycle2"/>
    <dgm:cxn modelId="{FA3CCF6B-EFBA-4328-ADD8-0BD8E2B4B0E1}" type="presOf" srcId="{C0AE5331-6EA9-4AB5-BEFA-686241920CF7}" destId="{18638D95-F59F-496B-B3AD-E8119A79D6B1}" srcOrd="0" destOrd="0" presId="urn:microsoft.com/office/officeart/2005/8/layout/cycle2"/>
    <dgm:cxn modelId="{A436274C-0EE2-406F-A798-40B6364A84A0}" type="presOf" srcId="{A8A4F759-2538-4C36-A24F-561139392800}" destId="{2279BBAB-011E-4EC8-B94D-19DB982FE03E}" srcOrd="0" destOrd="0" presId="urn:microsoft.com/office/officeart/2005/8/layout/cycle2"/>
    <dgm:cxn modelId="{FAAC3F71-1F63-4C5E-AE63-A2EA596596D8}" type="presOf" srcId="{028869EC-4F44-4DF9-817E-E23A7B50D34B}" destId="{B84D5AA0-AA15-4081-8EBD-8C171BBD3F16}" srcOrd="0" destOrd="0" presId="urn:microsoft.com/office/officeart/2005/8/layout/cycle2"/>
    <dgm:cxn modelId="{AE355258-1E34-4822-A49B-913B190E2D9F}" type="presOf" srcId="{9E6F8D9D-B131-4A3A-AFA7-600AE4D45168}" destId="{97DE59F5-F401-4DCE-BC3C-BD5CB025E825}" srcOrd="0" destOrd="0" presId="urn:microsoft.com/office/officeart/2005/8/layout/cycle2"/>
    <dgm:cxn modelId="{305E8F8C-6DE6-4387-81CE-909411B55C42}" srcId="{E7D8B75F-9F86-48E4-BBE6-53837C52B836}" destId="{A8A4F759-2538-4C36-A24F-561139392800}" srcOrd="1" destOrd="0" parTransId="{052A3796-850A-4B27-BDFC-AFE1A2171260}" sibTransId="{C0AE5331-6EA9-4AB5-BEFA-686241920CF7}"/>
    <dgm:cxn modelId="{D8028396-2A0F-4CA7-8C64-AE8D5B3E8CF3}" type="presOf" srcId="{BD8B2971-B5EC-4664-9103-0E6798C03800}" destId="{CE506349-7279-453F-9CF0-B7903D8CD58C}" srcOrd="0" destOrd="0" presId="urn:microsoft.com/office/officeart/2005/8/layout/cycle2"/>
    <dgm:cxn modelId="{06305EA9-FF94-4B4B-9493-1C05F0F5D286}" type="presOf" srcId="{3D7CCCF7-AE79-4F7B-99BD-CE4B2783CB15}" destId="{016C4E13-2E59-41E1-A983-E679BF978E20}" srcOrd="0" destOrd="0" presId="urn:microsoft.com/office/officeart/2005/8/layout/cycle2"/>
    <dgm:cxn modelId="{204F98AB-2107-42B5-A6F8-7BEE86864A59}" type="presOf" srcId="{391C6902-D2A0-4450-BC5F-3A689E6003B8}" destId="{6C0EF20F-C266-43D4-A30E-57C3ABE11960}" srcOrd="0" destOrd="0" presId="urn:microsoft.com/office/officeart/2005/8/layout/cycle2"/>
    <dgm:cxn modelId="{774106B2-F9DD-4B6C-8343-E4E8C2B5239D}" srcId="{E7D8B75F-9F86-48E4-BBE6-53837C52B836}" destId="{BD8B2971-B5EC-4664-9103-0E6798C03800}" srcOrd="3" destOrd="0" parTransId="{5EC4C1AE-7C1C-486C-88A4-64198A00C3AC}" sibTransId="{028869EC-4F44-4DF9-817E-E23A7B50D34B}"/>
    <dgm:cxn modelId="{34FC89D1-BBFA-4B08-A995-A0DBFF6D64CD}" type="presOf" srcId="{69337740-FD07-4E29-8653-31D68F84697C}" destId="{B7690062-9FC8-4B94-ACB9-71EBDBFF41F8}" srcOrd="1" destOrd="0" presId="urn:microsoft.com/office/officeart/2005/8/layout/cycle2"/>
    <dgm:cxn modelId="{29CEF4D4-B38C-4EBA-86E5-A3329CCE55A6}" type="presOf" srcId="{2BD40329-0B54-4D48-B824-3A0EF6E6AABC}" destId="{231390CD-0B1A-421F-B723-35AC908D6A6D}" srcOrd="0" destOrd="0" presId="urn:microsoft.com/office/officeart/2005/8/layout/cycle2"/>
    <dgm:cxn modelId="{39D0A7ED-98F7-4320-9B62-699B99636DA7}" type="presOf" srcId="{A2C1DEA4-9076-4C04-B092-9141065879EB}" destId="{1D84F797-7750-4AB2-BF0B-3D569C582ACD}" srcOrd="0" destOrd="0" presId="urn:microsoft.com/office/officeart/2005/8/layout/cycle2"/>
    <dgm:cxn modelId="{41F477EF-620D-46AF-93C6-084013D0A4FC}" srcId="{E7D8B75F-9F86-48E4-BBE6-53837C52B836}" destId="{80FE9F6A-872E-42EB-9F35-EB64A37B4CB1}" srcOrd="5" destOrd="0" parTransId="{D69C12F3-42CC-47CF-897D-B1E591CD7CCB}" sibTransId="{39C5161D-AF3F-4AAF-9896-C60B02DB2540}"/>
    <dgm:cxn modelId="{C0EDF2FC-B369-4FD3-B3F4-428762B29978}" type="presParOf" srcId="{B19D3699-26A7-49F5-BEDC-D2572E7AC672}" destId="{6C0EF20F-C266-43D4-A30E-57C3ABE11960}" srcOrd="0" destOrd="0" presId="urn:microsoft.com/office/officeart/2005/8/layout/cycle2"/>
    <dgm:cxn modelId="{DD910897-1487-44E6-B845-793362191E40}" type="presParOf" srcId="{B19D3699-26A7-49F5-BEDC-D2572E7AC672}" destId="{F8EF2C08-7EE8-451F-B5C1-3BC48393C990}" srcOrd="1" destOrd="0" presId="urn:microsoft.com/office/officeart/2005/8/layout/cycle2"/>
    <dgm:cxn modelId="{2D4306D9-16A9-432D-82CF-CB9D3098AEE5}" type="presParOf" srcId="{F8EF2C08-7EE8-451F-B5C1-3BC48393C990}" destId="{B7690062-9FC8-4B94-ACB9-71EBDBFF41F8}" srcOrd="0" destOrd="0" presId="urn:microsoft.com/office/officeart/2005/8/layout/cycle2"/>
    <dgm:cxn modelId="{4E727EBD-A702-4794-8A5E-A5E917572780}" type="presParOf" srcId="{B19D3699-26A7-49F5-BEDC-D2572E7AC672}" destId="{2279BBAB-011E-4EC8-B94D-19DB982FE03E}" srcOrd="2" destOrd="0" presId="urn:microsoft.com/office/officeart/2005/8/layout/cycle2"/>
    <dgm:cxn modelId="{8C2AB569-100C-4AD9-B87E-B964EEEE0662}" type="presParOf" srcId="{B19D3699-26A7-49F5-BEDC-D2572E7AC672}" destId="{18638D95-F59F-496B-B3AD-E8119A79D6B1}" srcOrd="3" destOrd="0" presId="urn:microsoft.com/office/officeart/2005/8/layout/cycle2"/>
    <dgm:cxn modelId="{F4BF5E5E-28DD-4122-99BD-DB4743AAAA64}" type="presParOf" srcId="{18638D95-F59F-496B-B3AD-E8119A79D6B1}" destId="{7416E69B-4831-480F-A95B-B8EF6025C65F}" srcOrd="0" destOrd="0" presId="urn:microsoft.com/office/officeart/2005/8/layout/cycle2"/>
    <dgm:cxn modelId="{F89A8391-DFE1-42B9-9FAA-5F4E7A0F4043}" type="presParOf" srcId="{B19D3699-26A7-49F5-BEDC-D2572E7AC672}" destId="{231390CD-0B1A-421F-B723-35AC908D6A6D}" srcOrd="4" destOrd="0" presId="urn:microsoft.com/office/officeart/2005/8/layout/cycle2"/>
    <dgm:cxn modelId="{366833AD-A9C6-41F5-BF3B-B0D51667977C}" type="presParOf" srcId="{B19D3699-26A7-49F5-BEDC-D2572E7AC672}" destId="{016C4E13-2E59-41E1-A983-E679BF978E20}" srcOrd="5" destOrd="0" presId="urn:microsoft.com/office/officeart/2005/8/layout/cycle2"/>
    <dgm:cxn modelId="{6E3C13DB-FEC2-45CC-87AF-EAA0274DDCD8}" type="presParOf" srcId="{016C4E13-2E59-41E1-A983-E679BF978E20}" destId="{AABEC6A0-0028-42BC-A95F-F02D1853AE85}" srcOrd="0" destOrd="0" presId="urn:microsoft.com/office/officeart/2005/8/layout/cycle2"/>
    <dgm:cxn modelId="{202AB81D-79DE-49BF-BCD3-D1BFED129F2C}" type="presParOf" srcId="{B19D3699-26A7-49F5-BEDC-D2572E7AC672}" destId="{CE506349-7279-453F-9CF0-B7903D8CD58C}" srcOrd="6" destOrd="0" presId="urn:microsoft.com/office/officeart/2005/8/layout/cycle2"/>
    <dgm:cxn modelId="{DD6A3298-4A85-4306-960C-4ED25796CD32}" type="presParOf" srcId="{B19D3699-26A7-49F5-BEDC-D2572E7AC672}" destId="{B84D5AA0-AA15-4081-8EBD-8C171BBD3F16}" srcOrd="7" destOrd="0" presId="urn:microsoft.com/office/officeart/2005/8/layout/cycle2"/>
    <dgm:cxn modelId="{281CC069-5B0C-4E06-8D34-704498E7B777}" type="presParOf" srcId="{B84D5AA0-AA15-4081-8EBD-8C171BBD3F16}" destId="{A7BB9C92-CE73-4AF6-8BC7-9B2C4C3408A7}" srcOrd="0" destOrd="0" presId="urn:microsoft.com/office/officeart/2005/8/layout/cycle2"/>
    <dgm:cxn modelId="{7867DD63-3FCF-48BE-9AA9-3666A4C4FCA4}" type="presParOf" srcId="{B19D3699-26A7-49F5-BEDC-D2572E7AC672}" destId="{1D84F797-7750-4AB2-BF0B-3D569C582ACD}" srcOrd="8" destOrd="0" presId="urn:microsoft.com/office/officeart/2005/8/layout/cycle2"/>
    <dgm:cxn modelId="{C50A7804-EA18-48E1-8100-BAED21FEF7CE}" type="presParOf" srcId="{B19D3699-26A7-49F5-BEDC-D2572E7AC672}" destId="{97DE59F5-F401-4DCE-BC3C-BD5CB025E825}" srcOrd="9" destOrd="0" presId="urn:microsoft.com/office/officeart/2005/8/layout/cycle2"/>
    <dgm:cxn modelId="{58C13B34-E5BE-4021-9A1B-5DFA660CCED9}" type="presParOf" srcId="{97DE59F5-F401-4DCE-BC3C-BD5CB025E825}" destId="{7E78E060-2050-4CB5-BC8C-3CCE9A2684CC}" srcOrd="0" destOrd="0" presId="urn:microsoft.com/office/officeart/2005/8/layout/cycle2"/>
    <dgm:cxn modelId="{624A23EB-A1B1-4D7A-A14E-CB681C3D2090}" type="presParOf" srcId="{B19D3699-26A7-49F5-BEDC-D2572E7AC672}" destId="{41B0C907-8C77-4A00-BCFF-3946C4D232C7}" srcOrd="10" destOrd="0" presId="urn:microsoft.com/office/officeart/2005/8/layout/cycle2"/>
    <dgm:cxn modelId="{5311B1C6-96D4-42C5-A563-B2735276A6F3}" type="presParOf" srcId="{B19D3699-26A7-49F5-BEDC-D2572E7AC672}" destId="{C98DD046-ADFF-401B-8736-18BA02173474}" srcOrd="11" destOrd="0" presId="urn:microsoft.com/office/officeart/2005/8/layout/cycle2"/>
    <dgm:cxn modelId="{DB039AD6-F913-4190-8744-30DB3215A78D}" type="presParOf" srcId="{C98DD046-ADFF-401B-8736-18BA02173474}" destId="{4E61CA7D-B72A-48EF-993B-8FFB6425348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5D01EF-C193-4B59-A022-86ABEE0D9203}"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3D108C7C-D052-4BE0-8EA8-29E0E12AF615}">
      <dgm:prSet custT="1"/>
      <dgm:spPr/>
      <dgm:t>
        <a:bodyPr/>
        <a:lstStyle/>
        <a:p>
          <a:r>
            <a:rPr lang="en-US" sz="2000" dirty="0"/>
            <a:t>Consumers are increasingly looking for ways to reduce their environmental impact – creating increased niche for sustainably grown foods </a:t>
          </a:r>
          <a:endParaRPr lang="en-US" sz="2000" b="1" dirty="0"/>
        </a:p>
      </dgm:t>
    </dgm:pt>
    <dgm:pt modelId="{7D64F9C9-D801-4923-A6A3-A2B440758FF9}" type="sibTrans" cxnId="{2D4F2F5C-868B-4B3F-A3BC-7DEC82303DC9}">
      <dgm:prSet/>
      <dgm:spPr/>
      <dgm:t>
        <a:bodyPr/>
        <a:lstStyle/>
        <a:p>
          <a:endParaRPr lang="en-US"/>
        </a:p>
      </dgm:t>
    </dgm:pt>
    <dgm:pt modelId="{30F67C7F-BAEE-4359-86DF-7BE8E4582630}" type="parTrans" cxnId="{2D4F2F5C-868B-4B3F-A3BC-7DEC82303DC9}">
      <dgm:prSet/>
      <dgm:spPr/>
      <dgm:t>
        <a:bodyPr/>
        <a:lstStyle/>
        <a:p>
          <a:endParaRPr lang="en-US"/>
        </a:p>
      </dgm:t>
    </dgm:pt>
    <dgm:pt modelId="{E4B380ED-4C9F-44D4-9696-A04A53916D40}">
      <dgm:prSet custT="1"/>
      <dgm:spPr/>
      <dgm:t>
        <a:bodyPr/>
        <a:lstStyle/>
        <a:p>
          <a:r>
            <a:rPr lang="en-US" sz="2000" dirty="0"/>
            <a:t>Increased demand for locally grown foods –  perceived as fresher and tastier</a:t>
          </a:r>
        </a:p>
      </dgm:t>
    </dgm:pt>
    <dgm:pt modelId="{0115862F-1016-44D8-9DC2-7F6CC362BDE7}" type="sibTrans" cxnId="{CCA37CDE-24AB-4E21-9E99-DCEC047724AB}">
      <dgm:prSet/>
      <dgm:spPr/>
      <dgm:t>
        <a:bodyPr/>
        <a:lstStyle/>
        <a:p>
          <a:endParaRPr lang="en-US"/>
        </a:p>
      </dgm:t>
    </dgm:pt>
    <dgm:pt modelId="{E9E60354-315B-41AB-9E56-D0D56B94678F}" type="parTrans" cxnId="{CCA37CDE-24AB-4E21-9E99-DCEC047724AB}">
      <dgm:prSet/>
      <dgm:spPr/>
      <dgm:t>
        <a:bodyPr/>
        <a:lstStyle/>
        <a:p>
          <a:endParaRPr lang="en-US"/>
        </a:p>
      </dgm:t>
    </dgm:pt>
    <dgm:pt modelId="{97B3E759-D7B8-4B22-A02C-4D1AA69CCB2D}">
      <dgm:prSet custT="1"/>
      <dgm:spPr/>
      <dgm:t>
        <a:bodyPr/>
        <a:lstStyle/>
        <a:p>
          <a:r>
            <a:rPr lang="en-US" sz="2000" dirty="0"/>
            <a:t>Demand for </a:t>
          </a:r>
          <a:r>
            <a:rPr lang="en-US" sz="2000" u="sng" dirty="0"/>
            <a:t>organic</a:t>
          </a:r>
          <a:r>
            <a:rPr lang="en-US" sz="2000" dirty="0"/>
            <a:t> foods – has been increasing at a steady rate since 2012</a:t>
          </a:r>
        </a:p>
      </dgm:t>
    </dgm:pt>
    <dgm:pt modelId="{43048423-20C9-44DF-A56D-5F275BAE4A62}" type="sibTrans" cxnId="{8E301FC7-C406-4E47-B4CD-6219AF2281A8}">
      <dgm:prSet/>
      <dgm:spPr/>
      <dgm:t>
        <a:bodyPr/>
        <a:lstStyle/>
        <a:p>
          <a:endParaRPr lang="en-US"/>
        </a:p>
      </dgm:t>
    </dgm:pt>
    <dgm:pt modelId="{7B2BE7D3-A4EC-413E-876B-FB272B7B25C5}" type="parTrans" cxnId="{8E301FC7-C406-4E47-B4CD-6219AF2281A8}">
      <dgm:prSet/>
      <dgm:spPr/>
      <dgm:t>
        <a:bodyPr/>
        <a:lstStyle/>
        <a:p>
          <a:endParaRPr lang="en-US"/>
        </a:p>
      </dgm:t>
    </dgm:pt>
    <dgm:pt modelId="{F4248A72-0B71-4AAF-A9D0-0D666573E9B7}" type="pres">
      <dgm:prSet presAssocID="{AE5D01EF-C193-4B59-A022-86ABEE0D9203}" presName="diagram" presStyleCnt="0">
        <dgm:presLayoutVars>
          <dgm:dir/>
          <dgm:resizeHandles val="exact"/>
        </dgm:presLayoutVars>
      </dgm:prSet>
      <dgm:spPr/>
    </dgm:pt>
    <dgm:pt modelId="{B358FB7D-3E01-44C8-9668-1E754DFB6201}" type="pres">
      <dgm:prSet presAssocID="{97B3E759-D7B8-4B22-A02C-4D1AA69CCB2D}" presName="node" presStyleLbl="node1" presStyleIdx="0" presStyleCnt="3" custScaleX="152238">
        <dgm:presLayoutVars>
          <dgm:bulletEnabled val="1"/>
        </dgm:presLayoutVars>
      </dgm:prSet>
      <dgm:spPr/>
    </dgm:pt>
    <dgm:pt modelId="{893A06DE-CD83-484D-B04F-1469C7A5D361}" type="pres">
      <dgm:prSet presAssocID="{43048423-20C9-44DF-A56D-5F275BAE4A62}" presName="sibTrans" presStyleCnt="0"/>
      <dgm:spPr/>
    </dgm:pt>
    <dgm:pt modelId="{7B39F739-1F29-4C44-BE24-33979DE4132D}" type="pres">
      <dgm:prSet presAssocID="{E4B380ED-4C9F-44D4-9696-A04A53916D40}" presName="node" presStyleLbl="node1" presStyleIdx="1" presStyleCnt="3" custScaleX="152238">
        <dgm:presLayoutVars>
          <dgm:bulletEnabled val="1"/>
        </dgm:presLayoutVars>
      </dgm:prSet>
      <dgm:spPr/>
    </dgm:pt>
    <dgm:pt modelId="{F70680FB-A3EE-46D5-8305-2780C3C3E80C}" type="pres">
      <dgm:prSet presAssocID="{0115862F-1016-44D8-9DC2-7F6CC362BDE7}" presName="sibTrans" presStyleCnt="0"/>
      <dgm:spPr/>
    </dgm:pt>
    <dgm:pt modelId="{55B9F672-DFCE-42B5-9DC3-8B18276C9CE5}" type="pres">
      <dgm:prSet presAssocID="{3D108C7C-D052-4BE0-8EA8-29E0E12AF615}" presName="node" presStyleLbl="node1" presStyleIdx="2" presStyleCnt="3" custScaleX="152238">
        <dgm:presLayoutVars>
          <dgm:bulletEnabled val="1"/>
        </dgm:presLayoutVars>
      </dgm:prSet>
      <dgm:spPr/>
    </dgm:pt>
  </dgm:ptLst>
  <dgm:cxnLst>
    <dgm:cxn modelId="{2D4F2F5C-868B-4B3F-A3BC-7DEC82303DC9}" srcId="{AE5D01EF-C193-4B59-A022-86ABEE0D9203}" destId="{3D108C7C-D052-4BE0-8EA8-29E0E12AF615}" srcOrd="2" destOrd="0" parTransId="{30F67C7F-BAEE-4359-86DF-7BE8E4582630}" sibTransId="{7D64F9C9-D801-4923-A6A3-A2B440758FF9}"/>
    <dgm:cxn modelId="{6F4ECC55-2E1F-4243-93BA-B41FA94F66DA}" type="presOf" srcId="{E4B380ED-4C9F-44D4-9696-A04A53916D40}" destId="{7B39F739-1F29-4C44-BE24-33979DE4132D}" srcOrd="0" destOrd="0" presId="urn:microsoft.com/office/officeart/2005/8/layout/default"/>
    <dgm:cxn modelId="{D21AAF86-E2C5-4509-BAE9-7D5E1BF81996}" type="presOf" srcId="{3D108C7C-D052-4BE0-8EA8-29E0E12AF615}" destId="{55B9F672-DFCE-42B5-9DC3-8B18276C9CE5}" srcOrd="0" destOrd="0" presId="urn:microsoft.com/office/officeart/2005/8/layout/default"/>
    <dgm:cxn modelId="{AF101987-FBB5-43F9-94AC-79C2ADB195A8}" type="presOf" srcId="{AE5D01EF-C193-4B59-A022-86ABEE0D9203}" destId="{F4248A72-0B71-4AAF-A9D0-0D666573E9B7}" srcOrd="0" destOrd="0" presId="urn:microsoft.com/office/officeart/2005/8/layout/default"/>
    <dgm:cxn modelId="{F06A469C-8A28-4EA5-9C1B-51C0DCCB756C}" type="presOf" srcId="{97B3E759-D7B8-4B22-A02C-4D1AA69CCB2D}" destId="{B358FB7D-3E01-44C8-9668-1E754DFB6201}" srcOrd="0" destOrd="0" presId="urn:microsoft.com/office/officeart/2005/8/layout/default"/>
    <dgm:cxn modelId="{8E301FC7-C406-4E47-B4CD-6219AF2281A8}" srcId="{AE5D01EF-C193-4B59-A022-86ABEE0D9203}" destId="{97B3E759-D7B8-4B22-A02C-4D1AA69CCB2D}" srcOrd="0" destOrd="0" parTransId="{7B2BE7D3-A4EC-413E-876B-FB272B7B25C5}" sibTransId="{43048423-20C9-44DF-A56D-5F275BAE4A62}"/>
    <dgm:cxn modelId="{CCA37CDE-24AB-4E21-9E99-DCEC047724AB}" srcId="{AE5D01EF-C193-4B59-A022-86ABEE0D9203}" destId="{E4B380ED-4C9F-44D4-9696-A04A53916D40}" srcOrd="1" destOrd="0" parTransId="{E9E60354-315B-41AB-9E56-D0D56B94678F}" sibTransId="{0115862F-1016-44D8-9DC2-7F6CC362BDE7}"/>
    <dgm:cxn modelId="{5350D98D-935D-48FD-A21C-6F444B10A869}" type="presParOf" srcId="{F4248A72-0B71-4AAF-A9D0-0D666573E9B7}" destId="{B358FB7D-3E01-44C8-9668-1E754DFB6201}" srcOrd="0" destOrd="0" presId="urn:microsoft.com/office/officeart/2005/8/layout/default"/>
    <dgm:cxn modelId="{86077AFC-AF11-41FC-A990-B3F4B6156169}" type="presParOf" srcId="{F4248A72-0B71-4AAF-A9D0-0D666573E9B7}" destId="{893A06DE-CD83-484D-B04F-1469C7A5D361}" srcOrd="1" destOrd="0" presId="urn:microsoft.com/office/officeart/2005/8/layout/default"/>
    <dgm:cxn modelId="{02242B7D-0958-48CF-AFC8-215EBE10D037}" type="presParOf" srcId="{F4248A72-0B71-4AAF-A9D0-0D666573E9B7}" destId="{7B39F739-1F29-4C44-BE24-33979DE4132D}" srcOrd="2" destOrd="0" presId="urn:microsoft.com/office/officeart/2005/8/layout/default"/>
    <dgm:cxn modelId="{E9283848-740B-497D-974B-50EE2E8F0BE2}" type="presParOf" srcId="{F4248A72-0B71-4AAF-A9D0-0D666573E9B7}" destId="{F70680FB-A3EE-46D5-8305-2780C3C3E80C}" srcOrd="3" destOrd="0" presId="urn:microsoft.com/office/officeart/2005/8/layout/default"/>
    <dgm:cxn modelId="{3194BB12-A7DE-41EC-92D5-919F111C2806}" type="presParOf" srcId="{F4248A72-0B71-4AAF-A9D0-0D666573E9B7}" destId="{55B9F672-DFCE-42B5-9DC3-8B18276C9CE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6F37C-42E1-4C50-A7E5-D837C412C41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3296FD7-46B2-4F94-8B87-1F77195B15AB}">
      <dgm:prSet/>
      <dgm:spPr/>
      <dgm:t>
        <a:bodyPr/>
        <a:lstStyle/>
        <a:p>
          <a:r>
            <a:rPr lang="en-US" dirty="0"/>
            <a:t>This is what hydroponics lacks</a:t>
          </a:r>
        </a:p>
      </dgm:t>
    </dgm:pt>
    <dgm:pt modelId="{4BDBA54F-A3FC-4342-9C46-53D705AB46F8}" type="parTrans" cxnId="{39E73BFC-1ECE-49D0-88E4-7A26E69AA198}">
      <dgm:prSet/>
      <dgm:spPr/>
      <dgm:t>
        <a:bodyPr/>
        <a:lstStyle/>
        <a:p>
          <a:endParaRPr lang="en-US"/>
        </a:p>
      </dgm:t>
    </dgm:pt>
    <dgm:pt modelId="{DA57D2D9-5698-4608-A9A6-7B996D0F6F18}" type="sibTrans" cxnId="{39E73BFC-1ECE-49D0-88E4-7A26E69AA198}">
      <dgm:prSet/>
      <dgm:spPr/>
      <dgm:t>
        <a:bodyPr/>
        <a:lstStyle/>
        <a:p>
          <a:endParaRPr lang="en-US"/>
        </a:p>
      </dgm:t>
    </dgm:pt>
    <dgm:pt modelId="{402A1D14-689E-4FFC-9E30-EC741E3ABE8B}">
      <dgm:prSet/>
      <dgm:spPr/>
      <dgm:t>
        <a:bodyPr/>
        <a:lstStyle/>
        <a:p>
          <a:r>
            <a:rPr lang="en-US" dirty="0"/>
            <a:t>This is where innovation is happening</a:t>
          </a:r>
        </a:p>
      </dgm:t>
    </dgm:pt>
    <dgm:pt modelId="{71EBF61B-1F13-46DA-9016-AC8F1D5F8001}" type="parTrans" cxnId="{E5F35BE9-FCCE-47A8-9898-B99C0B6A3EF4}">
      <dgm:prSet/>
      <dgm:spPr/>
      <dgm:t>
        <a:bodyPr/>
        <a:lstStyle/>
        <a:p>
          <a:endParaRPr lang="en-US"/>
        </a:p>
      </dgm:t>
    </dgm:pt>
    <dgm:pt modelId="{C85C25F1-2989-4A82-A106-F19CF01B60BC}" type="sibTrans" cxnId="{E5F35BE9-FCCE-47A8-9898-B99C0B6A3EF4}">
      <dgm:prSet/>
      <dgm:spPr/>
      <dgm:t>
        <a:bodyPr/>
        <a:lstStyle/>
        <a:p>
          <a:endParaRPr lang="en-US"/>
        </a:p>
      </dgm:t>
    </dgm:pt>
    <dgm:pt modelId="{41F0D4A9-6057-4DD6-8BAD-40F6F3085798}">
      <dgm:prSet/>
      <dgm:spPr/>
      <dgm:t>
        <a:bodyPr/>
        <a:lstStyle/>
        <a:p>
          <a:r>
            <a:rPr lang="en-US" dirty="0"/>
            <a:t>Improves nutrient uptake and plant resilience</a:t>
          </a:r>
        </a:p>
      </dgm:t>
    </dgm:pt>
    <dgm:pt modelId="{0C686E57-B31B-431F-A894-0CAA4D52DF0E}" type="parTrans" cxnId="{FD94D60C-E4CD-4B14-A280-AE06239D3CDB}">
      <dgm:prSet/>
      <dgm:spPr/>
    </dgm:pt>
    <dgm:pt modelId="{8632ABB9-77B4-427C-B7D4-C89C54C2175A}" type="sibTrans" cxnId="{FD94D60C-E4CD-4B14-A280-AE06239D3CDB}">
      <dgm:prSet/>
      <dgm:spPr/>
    </dgm:pt>
    <dgm:pt modelId="{DF8E974D-1F3E-4653-96F7-A702FFB51AB2}" type="pres">
      <dgm:prSet presAssocID="{4FB6F37C-42E1-4C50-A7E5-D837C412C416}" presName="hierChild1" presStyleCnt="0">
        <dgm:presLayoutVars>
          <dgm:chPref val="1"/>
          <dgm:dir/>
          <dgm:animOne val="branch"/>
          <dgm:animLvl val="lvl"/>
          <dgm:resizeHandles/>
        </dgm:presLayoutVars>
      </dgm:prSet>
      <dgm:spPr/>
    </dgm:pt>
    <dgm:pt modelId="{8DA54DF1-450E-4392-AD43-2DED783FD227}" type="pres">
      <dgm:prSet presAssocID="{E3296FD7-46B2-4F94-8B87-1F77195B15AB}" presName="hierRoot1" presStyleCnt="0"/>
      <dgm:spPr/>
    </dgm:pt>
    <dgm:pt modelId="{683F219F-5773-420A-8A1F-F6EC56171D77}" type="pres">
      <dgm:prSet presAssocID="{E3296FD7-46B2-4F94-8B87-1F77195B15AB}" presName="composite" presStyleCnt="0"/>
      <dgm:spPr/>
    </dgm:pt>
    <dgm:pt modelId="{994DD60A-243A-45B0-90DC-3ED51CC5A99E}" type="pres">
      <dgm:prSet presAssocID="{E3296FD7-46B2-4F94-8B87-1F77195B15AB}" presName="background" presStyleLbl="node0" presStyleIdx="0" presStyleCnt="3"/>
      <dgm:spPr/>
    </dgm:pt>
    <dgm:pt modelId="{7993E5E7-594C-4B3F-9972-3398619CB4C5}" type="pres">
      <dgm:prSet presAssocID="{E3296FD7-46B2-4F94-8B87-1F77195B15AB}" presName="text" presStyleLbl="fgAcc0" presStyleIdx="0" presStyleCnt="3">
        <dgm:presLayoutVars>
          <dgm:chPref val="3"/>
        </dgm:presLayoutVars>
      </dgm:prSet>
      <dgm:spPr/>
    </dgm:pt>
    <dgm:pt modelId="{F2AFB05F-E9D0-4CF3-AF3E-95349EC25814}" type="pres">
      <dgm:prSet presAssocID="{E3296FD7-46B2-4F94-8B87-1F77195B15AB}" presName="hierChild2" presStyleCnt="0"/>
      <dgm:spPr/>
    </dgm:pt>
    <dgm:pt modelId="{690E7006-A3FF-4F0D-9F01-17BC077A2B94}" type="pres">
      <dgm:prSet presAssocID="{402A1D14-689E-4FFC-9E30-EC741E3ABE8B}" presName="hierRoot1" presStyleCnt="0"/>
      <dgm:spPr/>
    </dgm:pt>
    <dgm:pt modelId="{43EC6206-1BDD-4AEF-AACE-C95FDCE65F44}" type="pres">
      <dgm:prSet presAssocID="{402A1D14-689E-4FFC-9E30-EC741E3ABE8B}" presName="composite" presStyleCnt="0"/>
      <dgm:spPr/>
    </dgm:pt>
    <dgm:pt modelId="{17424F02-0BC4-468E-8A15-2EE60CD55AA7}" type="pres">
      <dgm:prSet presAssocID="{402A1D14-689E-4FFC-9E30-EC741E3ABE8B}" presName="background" presStyleLbl="node0" presStyleIdx="1" presStyleCnt="3"/>
      <dgm:spPr/>
    </dgm:pt>
    <dgm:pt modelId="{C6CB5242-8C8C-4491-978F-002E21DC8659}" type="pres">
      <dgm:prSet presAssocID="{402A1D14-689E-4FFC-9E30-EC741E3ABE8B}" presName="text" presStyleLbl="fgAcc0" presStyleIdx="1" presStyleCnt="3">
        <dgm:presLayoutVars>
          <dgm:chPref val="3"/>
        </dgm:presLayoutVars>
      </dgm:prSet>
      <dgm:spPr/>
    </dgm:pt>
    <dgm:pt modelId="{74468257-A253-47A6-8EE0-435A6C4EEDCB}" type="pres">
      <dgm:prSet presAssocID="{402A1D14-689E-4FFC-9E30-EC741E3ABE8B}" presName="hierChild2" presStyleCnt="0"/>
      <dgm:spPr/>
    </dgm:pt>
    <dgm:pt modelId="{758D342F-B591-49A8-B7BE-33CB0E5899AA}" type="pres">
      <dgm:prSet presAssocID="{41F0D4A9-6057-4DD6-8BAD-40F6F3085798}" presName="hierRoot1" presStyleCnt="0"/>
      <dgm:spPr/>
    </dgm:pt>
    <dgm:pt modelId="{E89A0608-C438-4394-B2EB-0E843B2C03C8}" type="pres">
      <dgm:prSet presAssocID="{41F0D4A9-6057-4DD6-8BAD-40F6F3085798}" presName="composite" presStyleCnt="0"/>
      <dgm:spPr/>
    </dgm:pt>
    <dgm:pt modelId="{F34B5755-8996-412D-AC1D-46D1DC77A230}" type="pres">
      <dgm:prSet presAssocID="{41F0D4A9-6057-4DD6-8BAD-40F6F3085798}" presName="background" presStyleLbl="node0" presStyleIdx="2" presStyleCnt="3"/>
      <dgm:spPr/>
    </dgm:pt>
    <dgm:pt modelId="{2A123119-DC1D-4E84-B00E-4523ABCB44C4}" type="pres">
      <dgm:prSet presAssocID="{41F0D4A9-6057-4DD6-8BAD-40F6F3085798}" presName="text" presStyleLbl="fgAcc0" presStyleIdx="2" presStyleCnt="3">
        <dgm:presLayoutVars>
          <dgm:chPref val="3"/>
        </dgm:presLayoutVars>
      </dgm:prSet>
      <dgm:spPr/>
    </dgm:pt>
    <dgm:pt modelId="{BC4D7E79-A443-4AF6-ABB5-06EE88E8CBDB}" type="pres">
      <dgm:prSet presAssocID="{41F0D4A9-6057-4DD6-8BAD-40F6F3085798}" presName="hierChild2" presStyleCnt="0"/>
      <dgm:spPr/>
    </dgm:pt>
  </dgm:ptLst>
  <dgm:cxnLst>
    <dgm:cxn modelId="{FD94D60C-E4CD-4B14-A280-AE06239D3CDB}" srcId="{4FB6F37C-42E1-4C50-A7E5-D837C412C416}" destId="{41F0D4A9-6057-4DD6-8BAD-40F6F3085798}" srcOrd="2" destOrd="0" parTransId="{0C686E57-B31B-431F-A894-0CAA4D52DF0E}" sibTransId="{8632ABB9-77B4-427C-B7D4-C89C54C2175A}"/>
    <dgm:cxn modelId="{16C36B7B-457C-4987-A87D-418552B89E3D}" type="presOf" srcId="{4FB6F37C-42E1-4C50-A7E5-D837C412C416}" destId="{DF8E974D-1F3E-4653-96F7-A702FFB51AB2}" srcOrd="0" destOrd="0" presId="urn:microsoft.com/office/officeart/2005/8/layout/hierarchy1"/>
    <dgm:cxn modelId="{B89BBE7D-FD43-4ECA-BB58-DE098CEC5967}" type="presOf" srcId="{402A1D14-689E-4FFC-9E30-EC741E3ABE8B}" destId="{C6CB5242-8C8C-4491-978F-002E21DC8659}" srcOrd="0" destOrd="0" presId="urn:microsoft.com/office/officeart/2005/8/layout/hierarchy1"/>
    <dgm:cxn modelId="{9D1960A8-73BD-4A2C-8B34-283810D567D9}" type="presOf" srcId="{41F0D4A9-6057-4DD6-8BAD-40F6F3085798}" destId="{2A123119-DC1D-4E84-B00E-4523ABCB44C4}" srcOrd="0" destOrd="0" presId="urn:microsoft.com/office/officeart/2005/8/layout/hierarchy1"/>
    <dgm:cxn modelId="{3A1B97CA-932B-428E-9F2C-D04881484C74}" type="presOf" srcId="{E3296FD7-46B2-4F94-8B87-1F77195B15AB}" destId="{7993E5E7-594C-4B3F-9972-3398619CB4C5}" srcOrd="0" destOrd="0" presId="urn:microsoft.com/office/officeart/2005/8/layout/hierarchy1"/>
    <dgm:cxn modelId="{E5F35BE9-FCCE-47A8-9898-B99C0B6A3EF4}" srcId="{4FB6F37C-42E1-4C50-A7E5-D837C412C416}" destId="{402A1D14-689E-4FFC-9E30-EC741E3ABE8B}" srcOrd="1" destOrd="0" parTransId="{71EBF61B-1F13-46DA-9016-AC8F1D5F8001}" sibTransId="{C85C25F1-2989-4A82-A106-F19CF01B60BC}"/>
    <dgm:cxn modelId="{39E73BFC-1ECE-49D0-88E4-7A26E69AA198}" srcId="{4FB6F37C-42E1-4C50-A7E5-D837C412C416}" destId="{E3296FD7-46B2-4F94-8B87-1F77195B15AB}" srcOrd="0" destOrd="0" parTransId="{4BDBA54F-A3FC-4342-9C46-53D705AB46F8}" sibTransId="{DA57D2D9-5698-4608-A9A6-7B996D0F6F18}"/>
    <dgm:cxn modelId="{8C5A2556-83C4-4091-9D72-AB912E4CEC89}" type="presParOf" srcId="{DF8E974D-1F3E-4653-96F7-A702FFB51AB2}" destId="{8DA54DF1-450E-4392-AD43-2DED783FD227}" srcOrd="0" destOrd="0" presId="urn:microsoft.com/office/officeart/2005/8/layout/hierarchy1"/>
    <dgm:cxn modelId="{851101BE-14A9-41A9-BC14-7DC6F2FBE110}" type="presParOf" srcId="{8DA54DF1-450E-4392-AD43-2DED783FD227}" destId="{683F219F-5773-420A-8A1F-F6EC56171D77}" srcOrd="0" destOrd="0" presId="urn:microsoft.com/office/officeart/2005/8/layout/hierarchy1"/>
    <dgm:cxn modelId="{A53A4956-5C39-467B-B9B9-23437C86D1AD}" type="presParOf" srcId="{683F219F-5773-420A-8A1F-F6EC56171D77}" destId="{994DD60A-243A-45B0-90DC-3ED51CC5A99E}" srcOrd="0" destOrd="0" presId="urn:microsoft.com/office/officeart/2005/8/layout/hierarchy1"/>
    <dgm:cxn modelId="{D844E383-56FC-4515-BB68-E868DF9DC470}" type="presParOf" srcId="{683F219F-5773-420A-8A1F-F6EC56171D77}" destId="{7993E5E7-594C-4B3F-9972-3398619CB4C5}" srcOrd="1" destOrd="0" presId="urn:microsoft.com/office/officeart/2005/8/layout/hierarchy1"/>
    <dgm:cxn modelId="{60D5FE96-6684-47DA-9AB2-A635A7EB426D}" type="presParOf" srcId="{8DA54DF1-450E-4392-AD43-2DED783FD227}" destId="{F2AFB05F-E9D0-4CF3-AF3E-95349EC25814}" srcOrd="1" destOrd="0" presId="urn:microsoft.com/office/officeart/2005/8/layout/hierarchy1"/>
    <dgm:cxn modelId="{3BF90A60-1019-45EB-AD10-3B6403A93427}" type="presParOf" srcId="{DF8E974D-1F3E-4653-96F7-A702FFB51AB2}" destId="{690E7006-A3FF-4F0D-9F01-17BC077A2B94}" srcOrd="1" destOrd="0" presId="urn:microsoft.com/office/officeart/2005/8/layout/hierarchy1"/>
    <dgm:cxn modelId="{2EC1FC8C-3550-473B-B902-FE1B401F1077}" type="presParOf" srcId="{690E7006-A3FF-4F0D-9F01-17BC077A2B94}" destId="{43EC6206-1BDD-4AEF-AACE-C95FDCE65F44}" srcOrd="0" destOrd="0" presId="urn:microsoft.com/office/officeart/2005/8/layout/hierarchy1"/>
    <dgm:cxn modelId="{76E5E824-55B4-4113-B339-923432A55AF9}" type="presParOf" srcId="{43EC6206-1BDD-4AEF-AACE-C95FDCE65F44}" destId="{17424F02-0BC4-468E-8A15-2EE60CD55AA7}" srcOrd="0" destOrd="0" presId="urn:microsoft.com/office/officeart/2005/8/layout/hierarchy1"/>
    <dgm:cxn modelId="{5A8D54CE-51A2-4833-B89E-06EA0ADF4863}" type="presParOf" srcId="{43EC6206-1BDD-4AEF-AACE-C95FDCE65F44}" destId="{C6CB5242-8C8C-4491-978F-002E21DC8659}" srcOrd="1" destOrd="0" presId="urn:microsoft.com/office/officeart/2005/8/layout/hierarchy1"/>
    <dgm:cxn modelId="{F7B63D46-A2A4-4DE4-96C4-9E64B3404815}" type="presParOf" srcId="{690E7006-A3FF-4F0D-9F01-17BC077A2B94}" destId="{74468257-A253-47A6-8EE0-435A6C4EEDCB}" srcOrd="1" destOrd="0" presId="urn:microsoft.com/office/officeart/2005/8/layout/hierarchy1"/>
    <dgm:cxn modelId="{5F467D7E-5947-448B-8E90-4FCD39F5E07F}" type="presParOf" srcId="{DF8E974D-1F3E-4653-96F7-A702FFB51AB2}" destId="{758D342F-B591-49A8-B7BE-33CB0E5899AA}" srcOrd="2" destOrd="0" presId="urn:microsoft.com/office/officeart/2005/8/layout/hierarchy1"/>
    <dgm:cxn modelId="{A963296C-92F2-44C1-BC1D-DF3D1E074420}" type="presParOf" srcId="{758D342F-B591-49A8-B7BE-33CB0E5899AA}" destId="{E89A0608-C438-4394-B2EB-0E843B2C03C8}" srcOrd="0" destOrd="0" presId="urn:microsoft.com/office/officeart/2005/8/layout/hierarchy1"/>
    <dgm:cxn modelId="{7633FF0B-068A-4380-A7B3-8EDC66280831}" type="presParOf" srcId="{E89A0608-C438-4394-B2EB-0E843B2C03C8}" destId="{F34B5755-8996-412D-AC1D-46D1DC77A230}" srcOrd="0" destOrd="0" presId="urn:microsoft.com/office/officeart/2005/8/layout/hierarchy1"/>
    <dgm:cxn modelId="{0C45C128-D75A-4856-ABAB-D91BF8228CD5}" type="presParOf" srcId="{E89A0608-C438-4394-B2EB-0E843B2C03C8}" destId="{2A123119-DC1D-4E84-B00E-4523ABCB44C4}" srcOrd="1" destOrd="0" presId="urn:microsoft.com/office/officeart/2005/8/layout/hierarchy1"/>
    <dgm:cxn modelId="{0C44A1B0-24E2-4624-814C-4CE00DAF8CC2}" type="presParOf" srcId="{758D342F-B591-49A8-B7BE-33CB0E5899AA}" destId="{BC4D7E79-A443-4AF6-ABB5-06EE88E8CBD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0280E-3745-43AC-8A30-E397BBEB55F3}" type="doc">
      <dgm:prSet loTypeId="urn:microsoft.com/office/officeart/2005/8/layout/vList2" loCatId="list" qsTypeId="urn:microsoft.com/office/officeart/2005/8/quickstyle/simple5" qsCatId="simple" csTypeId="urn:microsoft.com/office/officeart/2005/8/colors/accent6_2" csCatId="accent6" phldr="1"/>
      <dgm:spPr/>
      <dgm:t>
        <a:bodyPr/>
        <a:lstStyle/>
        <a:p>
          <a:endParaRPr lang="en-US"/>
        </a:p>
      </dgm:t>
    </dgm:pt>
    <dgm:pt modelId="{5202AC6A-492E-4874-8187-00EDB85CED67}">
      <dgm:prSet/>
      <dgm:spPr/>
      <dgm:t>
        <a:bodyPr/>
        <a:lstStyle/>
        <a:p>
          <a:r>
            <a:rPr lang="en-US" b="1" i="0" baseline="0" dirty="0"/>
            <a:t>The </a:t>
          </a:r>
          <a:r>
            <a:rPr lang="en-US" b="1" i="0" baseline="0" dirty="0" err="1"/>
            <a:t>FishFarmers</a:t>
          </a:r>
          <a:r>
            <a:rPr lang="en-US" b="1" i="0" baseline="0" dirty="0"/>
            <a:t> (USA)</a:t>
          </a:r>
          <a:r>
            <a:rPr lang="en-US" b="0" i="0" baseline="0" dirty="0"/>
            <a:t> - Based in Florida, The </a:t>
          </a:r>
          <a:r>
            <a:rPr lang="en-US" b="0" i="0" baseline="0" dirty="0" err="1"/>
            <a:t>FishFarmers</a:t>
          </a:r>
          <a:r>
            <a:rPr lang="en-US" b="0" i="0" baseline="0" dirty="0"/>
            <a:t> was one of the largest aquaponic operations in the country, but they shut down in the mid-2010s. They faced financial difficulties due to </a:t>
          </a:r>
          <a:r>
            <a:rPr lang="en-US" b="1" i="0" u="sng" baseline="0" dirty="0"/>
            <a:t>low demand </a:t>
          </a:r>
          <a:r>
            <a:rPr lang="en-US" b="0" i="0" baseline="0" dirty="0"/>
            <a:t>for their products and issues with </a:t>
          </a:r>
          <a:r>
            <a:rPr lang="en-US" b="1" i="0" u="sng" baseline="0" dirty="0"/>
            <a:t>scaling</a:t>
          </a:r>
          <a:r>
            <a:rPr lang="en-US" b="0" i="0" baseline="0" dirty="0"/>
            <a:t> their aquaponics technology.</a:t>
          </a:r>
          <a:endParaRPr lang="en-US" dirty="0"/>
        </a:p>
      </dgm:t>
    </dgm:pt>
    <dgm:pt modelId="{E711B26E-4996-4CFF-8D5B-E4E9F31263B2}" type="parTrans" cxnId="{E72F3730-7FD3-4059-83A2-4B4C5D098BA1}">
      <dgm:prSet/>
      <dgm:spPr/>
      <dgm:t>
        <a:bodyPr/>
        <a:lstStyle/>
        <a:p>
          <a:endParaRPr lang="en-US"/>
        </a:p>
      </dgm:t>
    </dgm:pt>
    <dgm:pt modelId="{F07D2612-B275-4F73-B0EE-BD0359663884}" type="sibTrans" cxnId="{E72F3730-7FD3-4059-83A2-4B4C5D098BA1}">
      <dgm:prSet/>
      <dgm:spPr/>
      <dgm:t>
        <a:bodyPr/>
        <a:lstStyle/>
        <a:p>
          <a:endParaRPr lang="en-US"/>
        </a:p>
      </dgm:t>
    </dgm:pt>
    <dgm:pt modelId="{ABE40EAF-7860-4872-8921-7F3CB58AE5E7}">
      <dgm:prSet/>
      <dgm:spPr/>
      <dgm:t>
        <a:bodyPr/>
        <a:lstStyle/>
        <a:p>
          <a:r>
            <a:rPr lang="en-US" b="1" i="0" baseline="0" dirty="0"/>
            <a:t>Aquaponics USA (USA)</a:t>
          </a:r>
          <a:r>
            <a:rPr lang="en-US" b="0" i="0" baseline="0" dirty="0"/>
            <a:t> - Located in Florida, Aquaponics USA was one of the prominent early players in the industry. The company shut down operations in the 2010s after struggling with </a:t>
          </a:r>
          <a:r>
            <a:rPr lang="en-US" b="1" i="0" u="sng" baseline="0" dirty="0"/>
            <a:t>financial sustainability</a:t>
          </a:r>
          <a:r>
            <a:rPr lang="en-US" b="0" i="0" baseline="0" dirty="0"/>
            <a:t>, </a:t>
          </a:r>
          <a:r>
            <a:rPr lang="en-US" b="1" i="0" u="sng" baseline="0" dirty="0"/>
            <a:t>production inefficiencies</a:t>
          </a:r>
          <a:r>
            <a:rPr lang="en-US" b="0" i="0" baseline="0" dirty="0"/>
            <a:t>, and market adoption.</a:t>
          </a:r>
          <a:endParaRPr lang="en-US" dirty="0"/>
        </a:p>
      </dgm:t>
    </dgm:pt>
    <dgm:pt modelId="{02AE1281-6D2E-4F71-8CBD-74E5981E3902}" type="parTrans" cxnId="{4643A664-F46F-4A08-9096-581188F89E25}">
      <dgm:prSet/>
      <dgm:spPr/>
      <dgm:t>
        <a:bodyPr/>
        <a:lstStyle/>
        <a:p>
          <a:endParaRPr lang="en-US"/>
        </a:p>
      </dgm:t>
    </dgm:pt>
    <dgm:pt modelId="{ED14AF6B-5B7B-4C09-91BC-AB7C1EFE8790}" type="sibTrans" cxnId="{4643A664-F46F-4A08-9096-581188F89E25}">
      <dgm:prSet/>
      <dgm:spPr/>
      <dgm:t>
        <a:bodyPr/>
        <a:lstStyle/>
        <a:p>
          <a:endParaRPr lang="en-US"/>
        </a:p>
      </dgm:t>
    </dgm:pt>
    <dgm:pt modelId="{6E5818DA-1DC1-4DF3-965D-DCCE52C8E6F6}">
      <dgm:prSet/>
      <dgm:spPr/>
      <dgm:t>
        <a:bodyPr/>
        <a:lstStyle/>
        <a:p>
          <a:r>
            <a:rPr lang="en-US" b="1" i="0" baseline="0" dirty="0"/>
            <a:t>Gotham Greens (USA)</a:t>
          </a:r>
          <a:r>
            <a:rPr lang="en-US" b="0" i="0" baseline="0" dirty="0"/>
            <a:t> - While Gotham Greens, an urban farming operation that uses hydroponics, remains active, it faced difficulties with its aquaponic operations. Their original aquaponics facility in New York City had to scale back in the early 2010s due to </a:t>
          </a:r>
          <a:r>
            <a:rPr lang="en-US" b="1" i="0" u="sng" baseline="0" dirty="0"/>
            <a:t>the high cost of operation</a:t>
          </a:r>
          <a:r>
            <a:rPr lang="en-US" b="0" i="0" baseline="0" dirty="0"/>
            <a:t>, and the focus shifted away from aquaponics in favor of other hydroponic techniques.</a:t>
          </a:r>
          <a:endParaRPr lang="en-US" dirty="0"/>
        </a:p>
      </dgm:t>
    </dgm:pt>
    <dgm:pt modelId="{E8CA097D-5C19-4588-898B-EF76A43E8AEE}" type="parTrans" cxnId="{72781B57-71C5-48D7-8C1E-314742C95387}">
      <dgm:prSet/>
      <dgm:spPr/>
      <dgm:t>
        <a:bodyPr/>
        <a:lstStyle/>
        <a:p>
          <a:endParaRPr lang="en-US"/>
        </a:p>
      </dgm:t>
    </dgm:pt>
    <dgm:pt modelId="{64B20D82-3D8B-4042-B34A-819B1390D4A6}" type="sibTrans" cxnId="{72781B57-71C5-48D7-8C1E-314742C95387}">
      <dgm:prSet/>
      <dgm:spPr/>
      <dgm:t>
        <a:bodyPr/>
        <a:lstStyle/>
        <a:p>
          <a:endParaRPr lang="en-US"/>
        </a:p>
      </dgm:t>
    </dgm:pt>
    <dgm:pt modelId="{D99C125F-74B5-4079-A039-13970B3B9741}">
      <dgm:prSet/>
      <dgm:spPr/>
      <dgm:t>
        <a:bodyPr/>
        <a:lstStyle/>
        <a:p>
          <a:r>
            <a:rPr lang="en-US" b="1" i="0" baseline="0" dirty="0"/>
            <a:t>Aqua Vita Farms (USA)</a:t>
          </a:r>
          <a:r>
            <a:rPr lang="en-US" b="0" i="0" baseline="0" dirty="0"/>
            <a:t> - Based in California, Aqua Vita Farms was an ambitious aquaponics project that ultimately went out of business due to financial difficulties and </a:t>
          </a:r>
          <a:r>
            <a:rPr lang="en-US" b="1" i="0" u="sng" baseline="0" dirty="0"/>
            <a:t>inconsistent market demand</a:t>
          </a:r>
          <a:r>
            <a:rPr lang="en-US" b="0" i="0" baseline="0" dirty="0"/>
            <a:t>. Their attempt to create a large-scale, commercial aquaponics operation proved unsustainable.</a:t>
          </a:r>
          <a:endParaRPr lang="en-US" dirty="0"/>
        </a:p>
      </dgm:t>
    </dgm:pt>
    <dgm:pt modelId="{29875F72-E052-498E-8A23-1EA3C75B9B96}" type="parTrans" cxnId="{01643F60-465E-4411-B489-D26162AB9833}">
      <dgm:prSet/>
      <dgm:spPr/>
      <dgm:t>
        <a:bodyPr/>
        <a:lstStyle/>
        <a:p>
          <a:endParaRPr lang="en-US"/>
        </a:p>
      </dgm:t>
    </dgm:pt>
    <dgm:pt modelId="{C67BC963-5ACE-490B-8A84-9E81AC4B52DF}" type="sibTrans" cxnId="{01643F60-465E-4411-B489-D26162AB9833}">
      <dgm:prSet/>
      <dgm:spPr/>
      <dgm:t>
        <a:bodyPr/>
        <a:lstStyle/>
        <a:p>
          <a:endParaRPr lang="en-US"/>
        </a:p>
      </dgm:t>
    </dgm:pt>
    <dgm:pt modelId="{E1D67DE5-CEE2-4A59-9F85-51094B5A4E79}">
      <dgm:prSet/>
      <dgm:spPr/>
      <dgm:t>
        <a:bodyPr/>
        <a:lstStyle/>
        <a:p>
          <a:r>
            <a:rPr lang="en-US" b="1" i="0" baseline="0" dirty="0"/>
            <a:t>Dayton Valley Aquaponics (USA)</a:t>
          </a:r>
          <a:r>
            <a:rPr lang="en-US" b="0" i="0" baseline="0" dirty="0"/>
            <a:t> - This large-scale operation outside of Reno Nevada shut down in 2021 due to shifting markets during the pandemic, high operational costs and scaling difficulties. They utilized a coupled aquaponics system.</a:t>
          </a:r>
          <a:endParaRPr lang="en-US" dirty="0"/>
        </a:p>
      </dgm:t>
    </dgm:pt>
    <dgm:pt modelId="{59BBD782-C9E8-4BC9-B977-95565C280E27}" type="parTrans" cxnId="{F03F512D-5BB6-4912-98E3-31D9793F7907}">
      <dgm:prSet/>
      <dgm:spPr/>
      <dgm:t>
        <a:bodyPr/>
        <a:lstStyle/>
        <a:p>
          <a:endParaRPr lang="en-US"/>
        </a:p>
      </dgm:t>
    </dgm:pt>
    <dgm:pt modelId="{B0CD09F4-81AD-4A2A-A1B1-077FFC62DD65}" type="sibTrans" cxnId="{F03F512D-5BB6-4912-98E3-31D9793F7907}">
      <dgm:prSet/>
      <dgm:spPr/>
      <dgm:t>
        <a:bodyPr/>
        <a:lstStyle/>
        <a:p>
          <a:endParaRPr lang="en-US"/>
        </a:p>
      </dgm:t>
    </dgm:pt>
    <dgm:pt modelId="{D17CCBFA-A03E-4960-B9DB-1D88E8661DAF}">
      <dgm:prSet/>
      <dgm:spPr/>
      <dgm:t>
        <a:bodyPr/>
        <a:lstStyle/>
        <a:p>
          <a:r>
            <a:rPr lang="en-US" b="1" i="0" baseline="0" dirty="0"/>
            <a:t>Green Sky Growers (USA)</a:t>
          </a:r>
          <a:r>
            <a:rPr lang="en-US" b="0" i="0" baseline="0" dirty="0"/>
            <a:t> - Green Sky Growers in Florida, which operated large-scale aquaponic systems, faced financial challenges and eventually shut down in the 2010s. Their </a:t>
          </a:r>
          <a:r>
            <a:rPr lang="en-US" b="1" i="0" u="sng" baseline="0" dirty="0"/>
            <a:t>inability to scale profitability</a:t>
          </a:r>
          <a:r>
            <a:rPr lang="en-US" b="0" i="0" baseline="0" dirty="0"/>
            <a:t>, along with </a:t>
          </a:r>
          <a:r>
            <a:rPr lang="en-US" b="1" i="0" u="sng" baseline="0" dirty="0"/>
            <a:t>technical and logistical issues</a:t>
          </a:r>
          <a:r>
            <a:rPr lang="en-US" b="0" i="0" baseline="0" dirty="0"/>
            <a:t>, contributed to the closure.</a:t>
          </a:r>
          <a:endParaRPr lang="en-US" dirty="0"/>
        </a:p>
      </dgm:t>
    </dgm:pt>
    <dgm:pt modelId="{4378B813-CCA1-4052-8F54-75C585CD2985}" type="parTrans" cxnId="{7282116A-96D5-4CCB-9831-1E4E753FB4E6}">
      <dgm:prSet/>
      <dgm:spPr/>
      <dgm:t>
        <a:bodyPr/>
        <a:lstStyle/>
        <a:p>
          <a:endParaRPr lang="en-US"/>
        </a:p>
      </dgm:t>
    </dgm:pt>
    <dgm:pt modelId="{03940C6D-25E0-43B0-A4BC-377F8101922E}" type="sibTrans" cxnId="{7282116A-96D5-4CCB-9831-1E4E753FB4E6}">
      <dgm:prSet/>
      <dgm:spPr/>
      <dgm:t>
        <a:bodyPr/>
        <a:lstStyle/>
        <a:p>
          <a:endParaRPr lang="en-US"/>
        </a:p>
      </dgm:t>
    </dgm:pt>
    <dgm:pt modelId="{C4F18755-A5B4-441F-BA41-2E22480E1FFB}" type="pres">
      <dgm:prSet presAssocID="{A160280E-3745-43AC-8A30-E397BBEB55F3}" presName="linear" presStyleCnt="0">
        <dgm:presLayoutVars>
          <dgm:animLvl val="lvl"/>
          <dgm:resizeHandles val="exact"/>
        </dgm:presLayoutVars>
      </dgm:prSet>
      <dgm:spPr/>
    </dgm:pt>
    <dgm:pt modelId="{B60A2CE8-6226-493E-8A1B-42A4CB7966F6}" type="pres">
      <dgm:prSet presAssocID="{5202AC6A-492E-4874-8187-00EDB85CED67}" presName="parentText" presStyleLbl="node1" presStyleIdx="0" presStyleCnt="6">
        <dgm:presLayoutVars>
          <dgm:chMax val="0"/>
          <dgm:bulletEnabled val="1"/>
        </dgm:presLayoutVars>
      </dgm:prSet>
      <dgm:spPr/>
    </dgm:pt>
    <dgm:pt modelId="{FA562FA2-B2BE-49F6-B823-0F26D2932150}" type="pres">
      <dgm:prSet presAssocID="{F07D2612-B275-4F73-B0EE-BD0359663884}" presName="spacer" presStyleCnt="0"/>
      <dgm:spPr/>
    </dgm:pt>
    <dgm:pt modelId="{35797316-117A-46C6-BBDF-FF72BCEB7B26}" type="pres">
      <dgm:prSet presAssocID="{ABE40EAF-7860-4872-8921-7F3CB58AE5E7}" presName="parentText" presStyleLbl="node1" presStyleIdx="1" presStyleCnt="6">
        <dgm:presLayoutVars>
          <dgm:chMax val="0"/>
          <dgm:bulletEnabled val="1"/>
        </dgm:presLayoutVars>
      </dgm:prSet>
      <dgm:spPr/>
    </dgm:pt>
    <dgm:pt modelId="{AB8002DC-7825-482F-9446-2AEF1F0A9089}" type="pres">
      <dgm:prSet presAssocID="{ED14AF6B-5B7B-4C09-91BC-AB7C1EFE8790}" presName="spacer" presStyleCnt="0"/>
      <dgm:spPr/>
    </dgm:pt>
    <dgm:pt modelId="{629F5A39-537B-4C53-9FDF-69C109AB28C3}" type="pres">
      <dgm:prSet presAssocID="{6E5818DA-1DC1-4DF3-965D-DCCE52C8E6F6}" presName="parentText" presStyleLbl="node1" presStyleIdx="2" presStyleCnt="6">
        <dgm:presLayoutVars>
          <dgm:chMax val="0"/>
          <dgm:bulletEnabled val="1"/>
        </dgm:presLayoutVars>
      </dgm:prSet>
      <dgm:spPr/>
    </dgm:pt>
    <dgm:pt modelId="{637DEB18-9551-45DA-BB73-C0B9F2088BD5}" type="pres">
      <dgm:prSet presAssocID="{64B20D82-3D8B-4042-B34A-819B1390D4A6}" presName="spacer" presStyleCnt="0"/>
      <dgm:spPr/>
    </dgm:pt>
    <dgm:pt modelId="{800CAE09-3ED4-40E0-8A91-2E2271252BD1}" type="pres">
      <dgm:prSet presAssocID="{D99C125F-74B5-4079-A039-13970B3B9741}" presName="parentText" presStyleLbl="node1" presStyleIdx="3" presStyleCnt="6">
        <dgm:presLayoutVars>
          <dgm:chMax val="0"/>
          <dgm:bulletEnabled val="1"/>
        </dgm:presLayoutVars>
      </dgm:prSet>
      <dgm:spPr/>
    </dgm:pt>
    <dgm:pt modelId="{B0D88244-6C66-4579-A4D6-5DDF03283796}" type="pres">
      <dgm:prSet presAssocID="{C67BC963-5ACE-490B-8A84-9E81AC4B52DF}" presName="spacer" presStyleCnt="0"/>
      <dgm:spPr/>
    </dgm:pt>
    <dgm:pt modelId="{C4C148A0-5A14-40B6-8D1C-BD76FA6C3C8A}" type="pres">
      <dgm:prSet presAssocID="{E1D67DE5-CEE2-4A59-9F85-51094B5A4E79}" presName="parentText" presStyleLbl="node1" presStyleIdx="4" presStyleCnt="6">
        <dgm:presLayoutVars>
          <dgm:chMax val="0"/>
          <dgm:bulletEnabled val="1"/>
        </dgm:presLayoutVars>
      </dgm:prSet>
      <dgm:spPr/>
    </dgm:pt>
    <dgm:pt modelId="{0A2BAF3D-BC70-4F5A-AFC0-7967960273D4}" type="pres">
      <dgm:prSet presAssocID="{B0CD09F4-81AD-4A2A-A1B1-077FFC62DD65}" presName="spacer" presStyleCnt="0"/>
      <dgm:spPr/>
    </dgm:pt>
    <dgm:pt modelId="{86293239-E924-4CA3-BE8B-8A8CA7AEDE2E}" type="pres">
      <dgm:prSet presAssocID="{D17CCBFA-A03E-4960-B9DB-1D88E8661DAF}" presName="parentText" presStyleLbl="node1" presStyleIdx="5" presStyleCnt="6">
        <dgm:presLayoutVars>
          <dgm:chMax val="0"/>
          <dgm:bulletEnabled val="1"/>
        </dgm:presLayoutVars>
      </dgm:prSet>
      <dgm:spPr/>
    </dgm:pt>
  </dgm:ptLst>
  <dgm:cxnLst>
    <dgm:cxn modelId="{F03F512D-5BB6-4912-98E3-31D9793F7907}" srcId="{A160280E-3745-43AC-8A30-E397BBEB55F3}" destId="{E1D67DE5-CEE2-4A59-9F85-51094B5A4E79}" srcOrd="4" destOrd="0" parTransId="{59BBD782-C9E8-4BC9-B977-95565C280E27}" sibTransId="{B0CD09F4-81AD-4A2A-A1B1-077FFC62DD65}"/>
    <dgm:cxn modelId="{E72F3730-7FD3-4059-83A2-4B4C5D098BA1}" srcId="{A160280E-3745-43AC-8A30-E397BBEB55F3}" destId="{5202AC6A-492E-4874-8187-00EDB85CED67}" srcOrd="0" destOrd="0" parTransId="{E711B26E-4996-4CFF-8D5B-E4E9F31263B2}" sibTransId="{F07D2612-B275-4F73-B0EE-BD0359663884}"/>
    <dgm:cxn modelId="{286E743F-4988-49E9-B6F1-C2EE46AB4EA5}" type="presOf" srcId="{D17CCBFA-A03E-4960-B9DB-1D88E8661DAF}" destId="{86293239-E924-4CA3-BE8B-8A8CA7AEDE2E}" srcOrd="0" destOrd="0" presId="urn:microsoft.com/office/officeart/2005/8/layout/vList2"/>
    <dgm:cxn modelId="{01643F60-465E-4411-B489-D26162AB9833}" srcId="{A160280E-3745-43AC-8A30-E397BBEB55F3}" destId="{D99C125F-74B5-4079-A039-13970B3B9741}" srcOrd="3" destOrd="0" parTransId="{29875F72-E052-498E-8A23-1EA3C75B9B96}" sibTransId="{C67BC963-5ACE-490B-8A84-9E81AC4B52DF}"/>
    <dgm:cxn modelId="{4643A664-F46F-4A08-9096-581188F89E25}" srcId="{A160280E-3745-43AC-8A30-E397BBEB55F3}" destId="{ABE40EAF-7860-4872-8921-7F3CB58AE5E7}" srcOrd="1" destOrd="0" parTransId="{02AE1281-6D2E-4F71-8CBD-74E5981E3902}" sibTransId="{ED14AF6B-5B7B-4C09-91BC-AB7C1EFE8790}"/>
    <dgm:cxn modelId="{7282116A-96D5-4CCB-9831-1E4E753FB4E6}" srcId="{A160280E-3745-43AC-8A30-E397BBEB55F3}" destId="{D17CCBFA-A03E-4960-B9DB-1D88E8661DAF}" srcOrd="5" destOrd="0" parTransId="{4378B813-CCA1-4052-8F54-75C585CD2985}" sibTransId="{03940C6D-25E0-43B0-A4BC-377F8101922E}"/>
    <dgm:cxn modelId="{72781B57-71C5-48D7-8C1E-314742C95387}" srcId="{A160280E-3745-43AC-8A30-E397BBEB55F3}" destId="{6E5818DA-1DC1-4DF3-965D-DCCE52C8E6F6}" srcOrd="2" destOrd="0" parTransId="{E8CA097D-5C19-4588-898B-EF76A43E8AEE}" sibTransId="{64B20D82-3D8B-4042-B34A-819B1390D4A6}"/>
    <dgm:cxn modelId="{A9B40987-C00F-4C0C-AF36-0BE76C582697}" type="presOf" srcId="{5202AC6A-492E-4874-8187-00EDB85CED67}" destId="{B60A2CE8-6226-493E-8A1B-42A4CB7966F6}" srcOrd="0" destOrd="0" presId="urn:microsoft.com/office/officeart/2005/8/layout/vList2"/>
    <dgm:cxn modelId="{5328B38C-16BB-4FCA-9B98-5A578DCBF905}" type="presOf" srcId="{ABE40EAF-7860-4872-8921-7F3CB58AE5E7}" destId="{35797316-117A-46C6-BBDF-FF72BCEB7B26}" srcOrd="0" destOrd="0" presId="urn:microsoft.com/office/officeart/2005/8/layout/vList2"/>
    <dgm:cxn modelId="{07B59AC8-5093-4DC7-A749-A1C7C16539DA}" type="presOf" srcId="{6E5818DA-1DC1-4DF3-965D-DCCE52C8E6F6}" destId="{629F5A39-537B-4C53-9FDF-69C109AB28C3}" srcOrd="0" destOrd="0" presId="urn:microsoft.com/office/officeart/2005/8/layout/vList2"/>
    <dgm:cxn modelId="{2C6FD1ED-44DB-47DE-AF8F-A140DDC64703}" type="presOf" srcId="{A160280E-3745-43AC-8A30-E397BBEB55F3}" destId="{C4F18755-A5B4-441F-BA41-2E22480E1FFB}" srcOrd="0" destOrd="0" presId="urn:microsoft.com/office/officeart/2005/8/layout/vList2"/>
    <dgm:cxn modelId="{4E1E1CEF-8CEE-4718-B2F4-469351719F3B}" type="presOf" srcId="{D99C125F-74B5-4079-A039-13970B3B9741}" destId="{800CAE09-3ED4-40E0-8A91-2E2271252BD1}" srcOrd="0" destOrd="0" presId="urn:microsoft.com/office/officeart/2005/8/layout/vList2"/>
    <dgm:cxn modelId="{2D737EFD-6C9C-4A6B-8676-9AC9F4F2FB0F}" type="presOf" srcId="{E1D67DE5-CEE2-4A59-9F85-51094B5A4E79}" destId="{C4C148A0-5A14-40B6-8D1C-BD76FA6C3C8A}" srcOrd="0" destOrd="0" presId="urn:microsoft.com/office/officeart/2005/8/layout/vList2"/>
    <dgm:cxn modelId="{7A5D1903-5960-46F6-80B1-6ED17242A218}" type="presParOf" srcId="{C4F18755-A5B4-441F-BA41-2E22480E1FFB}" destId="{B60A2CE8-6226-493E-8A1B-42A4CB7966F6}" srcOrd="0" destOrd="0" presId="urn:microsoft.com/office/officeart/2005/8/layout/vList2"/>
    <dgm:cxn modelId="{97A1F346-2D92-4FDA-8604-6F7BA18309AC}" type="presParOf" srcId="{C4F18755-A5B4-441F-BA41-2E22480E1FFB}" destId="{FA562FA2-B2BE-49F6-B823-0F26D2932150}" srcOrd="1" destOrd="0" presId="urn:microsoft.com/office/officeart/2005/8/layout/vList2"/>
    <dgm:cxn modelId="{5DF73890-F877-48EB-BDA8-EBA2B6BBF204}" type="presParOf" srcId="{C4F18755-A5B4-441F-BA41-2E22480E1FFB}" destId="{35797316-117A-46C6-BBDF-FF72BCEB7B26}" srcOrd="2" destOrd="0" presId="urn:microsoft.com/office/officeart/2005/8/layout/vList2"/>
    <dgm:cxn modelId="{178E3F18-E028-4715-B001-4152593A2575}" type="presParOf" srcId="{C4F18755-A5B4-441F-BA41-2E22480E1FFB}" destId="{AB8002DC-7825-482F-9446-2AEF1F0A9089}" srcOrd="3" destOrd="0" presId="urn:microsoft.com/office/officeart/2005/8/layout/vList2"/>
    <dgm:cxn modelId="{FE4D1D9F-5057-4074-B8B3-3CB4987A9E39}" type="presParOf" srcId="{C4F18755-A5B4-441F-BA41-2E22480E1FFB}" destId="{629F5A39-537B-4C53-9FDF-69C109AB28C3}" srcOrd="4" destOrd="0" presId="urn:microsoft.com/office/officeart/2005/8/layout/vList2"/>
    <dgm:cxn modelId="{9A169172-0887-4248-8E6D-6DAC9F25E3EE}" type="presParOf" srcId="{C4F18755-A5B4-441F-BA41-2E22480E1FFB}" destId="{637DEB18-9551-45DA-BB73-C0B9F2088BD5}" srcOrd="5" destOrd="0" presId="urn:microsoft.com/office/officeart/2005/8/layout/vList2"/>
    <dgm:cxn modelId="{D6969117-89A1-43AC-B758-82E2E1CE92E2}" type="presParOf" srcId="{C4F18755-A5B4-441F-BA41-2E22480E1FFB}" destId="{800CAE09-3ED4-40E0-8A91-2E2271252BD1}" srcOrd="6" destOrd="0" presId="urn:microsoft.com/office/officeart/2005/8/layout/vList2"/>
    <dgm:cxn modelId="{7A258BCA-6F89-4185-9556-AC2315095278}" type="presParOf" srcId="{C4F18755-A5B4-441F-BA41-2E22480E1FFB}" destId="{B0D88244-6C66-4579-A4D6-5DDF03283796}" srcOrd="7" destOrd="0" presId="urn:microsoft.com/office/officeart/2005/8/layout/vList2"/>
    <dgm:cxn modelId="{C8E15715-A24F-45D4-9215-AE0C43C5F513}" type="presParOf" srcId="{C4F18755-A5B4-441F-BA41-2E22480E1FFB}" destId="{C4C148A0-5A14-40B6-8D1C-BD76FA6C3C8A}" srcOrd="8" destOrd="0" presId="urn:microsoft.com/office/officeart/2005/8/layout/vList2"/>
    <dgm:cxn modelId="{D191217B-29F6-4E00-8B38-FA8B31FFC4C6}" type="presParOf" srcId="{C4F18755-A5B4-441F-BA41-2E22480E1FFB}" destId="{0A2BAF3D-BC70-4F5A-AFC0-7967960273D4}" srcOrd="9" destOrd="0" presId="urn:microsoft.com/office/officeart/2005/8/layout/vList2"/>
    <dgm:cxn modelId="{70BAFE63-119C-4593-911B-F3C183C9C0F5}" type="presParOf" srcId="{C4F18755-A5B4-441F-BA41-2E22480E1FFB}" destId="{86293239-E924-4CA3-BE8B-8A8CA7AEDE2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EF20F-C266-43D4-A30E-57C3ABE11960}">
      <dsp:nvSpPr>
        <dsp:cNvPr id="0" name=""/>
        <dsp:cNvSpPr/>
      </dsp:nvSpPr>
      <dsp:spPr>
        <a:xfrm>
          <a:off x="5905779" y="106"/>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Feed Input (External)</a:t>
          </a:r>
        </a:p>
      </dsp:txBody>
      <dsp:txXfrm>
        <a:off x="6106563" y="200890"/>
        <a:ext cx="969473" cy="969473"/>
      </dsp:txXfrm>
    </dsp:sp>
    <dsp:sp modelId="{F8EF2C08-7EE8-451F-B5C1-3BC48393C990}">
      <dsp:nvSpPr>
        <dsp:cNvPr id="0" name=""/>
        <dsp:cNvSpPr/>
      </dsp:nvSpPr>
      <dsp:spPr>
        <a:xfrm rot="1172595">
          <a:off x="7501955" y="907127"/>
          <a:ext cx="730259" cy="462726"/>
        </a:xfrm>
        <a:prstGeom prst="rightArrow">
          <a:avLst>
            <a:gd name="adj1" fmla="val 60000"/>
            <a:gd name="adj2" fmla="val 50000"/>
          </a:avLst>
        </a:prstGeom>
        <a:pattFill prst="pct50">
          <a:fgClr>
            <a:srgbClr val="FF0000"/>
          </a:fgClr>
          <a:bgClr>
            <a:schemeClr val="bg1"/>
          </a:bgClr>
        </a:pattFill>
        <a:ln w="19050">
          <a:gradFill>
            <a:gsLst>
              <a:gs pos="68000">
                <a:srgbClr val="FF0000"/>
              </a:gs>
              <a:gs pos="100000">
                <a:srgbClr val="FF0000"/>
              </a:gs>
            </a:gsLst>
            <a:lin ang="5400000" scaled="1"/>
          </a:grad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7505954" y="976453"/>
        <a:ext cx="591441" cy="277636"/>
      </dsp:txXfrm>
    </dsp:sp>
    <dsp:sp modelId="{2279BBAB-011E-4EC8-B94D-19DB982FE03E}">
      <dsp:nvSpPr>
        <dsp:cNvPr id="0" name=""/>
        <dsp:cNvSpPr/>
      </dsp:nvSpPr>
      <dsp:spPr>
        <a:xfrm>
          <a:off x="8496304" y="919660"/>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Fish</a:t>
          </a:r>
          <a:endParaRPr lang="en-US" sz="1600" b="1" kern="1200" dirty="0"/>
        </a:p>
      </dsp:txBody>
      <dsp:txXfrm>
        <a:off x="8697088" y="1120444"/>
        <a:ext cx="969473" cy="969473"/>
      </dsp:txXfrm>
    </dsp:sp>
    <dsp:sp modelId="{18638D95-F59F-496B-B3AD-E8119A79D6B1}">
      <dsp:nvSpPr>
        <dsp:cNvPr id="0" name=""/>
        <dsp:cNvSpPr/>
      </dsp:nvSpPr>
      <dsp:spPr>
        <a:xfrm rot="5400001">
          <a:off x="8919167" y="2540050"/>
          <a:ext cx="525313" cy="462726"/>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10800000">
        <a:off x="8988576" y="2563186"/>
        <a:ext cx="386495" cy="277636"/>
      </dsp:txXfrm>
    </dsp:sp>
    <dsp:sp modelId="{231390CD-0B1A-421F-B723-35AC908D6A6D}">
      <dsp:nvSpPr>
        <dsp:cNvPr id="0" name=""/>
        <dsp:cNvSpPr/>
      </dsp:nvSpPr>
      <dsp:spPr>
        <a:xfrm>
          <a:off x="8496303" y="3281860"/>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Waste (Solids + Dissolved Nutrients)</a:t>
          </a:r>
        </a:p>
      </dsp:txBody>
      <dsp:txXfrm>
        <a:off x="8697087" y="3482644"/>
        <a:ext cx="969473" cy="969473"/>
      </dsp:txXfrm>
    </dsp:sp>
    <dsp:sp modelId="{016C4E13-2E59-41E1-A983-E679BF978E20}">
      <dsp:nvSpPr>
        <dsp:cNvPr id="0" name=""/>
        <dsp:cNvSpPr/>
      </dsp:nvSpPr>
      <dsp:spPr>
        <a:xfrm rot="9910318">
          <a:off x="7558727" y="4073894"/>
          <a:ext cx="693623" cy="462726"/>
        </a:xfrm>
        <a:prstGeom prst="rightArrow">
          <a:avLst>
            <a:gd name="adj1" fmla="val 60000"/>
            <a:gd name="adj2" fmla="val 50000"/>
          </a:avLst>
        </a:prstGeom>
        <a:pattFill prst="pct50">
          <a:fgClr>
            <a:srgbClr val="FF0000"/>
          </a:fgClr>
          <a:bgClr>
            <a:schemeClr val="bg1"/>
          </a:bgClr>
        </a:pattFill>
        <a:ln w="19050">
          <a:gradFill>
            <a:gsLst>
              <a:gs pos="83000">
                <a:srgbClr val="FF0000"/>
              </a:gs>
              <a:gs pos="100000">
                <a:srgbClr val="FF0000"/>
              </a:gs>
            </a:gsLst>
            <a:lin ang="5400000" scaled="1"/>
          </a:grad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10800000">
        <a:off x="7695234" y="4148676"/>
        <a:ext cx="554805" cy="277636"/>
      </dsp:txXfrm>
    </dsp:sp>
    <dsp:sp modelId="{CE506349-7279-453F-9CF0-B7903D8CD58C}">
      <dsp:nvSpPr>
        <dsp:cNvPr id="0" name=""/>
        <dsp:cNvSpPr/>
      </dsp:nvSpPr>
      <dsp:spPr>
        <a:xfrm>
          <a:off x="5905779" y="3967661"/>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Solids/Effluent Streams</a:t>
          </a:r>
        </a:p>
      </dsp:txBody>
      <dsp:txXfrm>
        <a:off x="6106563" y="4168445"/>
        <a:ext cx="969473" cy="969473"/>
      </dsp:txXfrm>
    </dsp:sp>
    <dsp:sp modelId="{B84D5AA0-AA15-4081-8EBD-8C171BBD3F16}">
      <dsp:nvSpPr>
        <dsp:cNvPr id="0" name=""/>
        <dsp:cNvSpPr/>
      </dsp:nvSpPr>
      <dsp:spPr>
        <a:xfrm rot="11905988">
          <a:off x="5012920" y="4008788"/>
          <a:ext cx="678313" cy="462726"/>
        </a:xfrm>
        <a:prstGeom prst="rightArrow">
          <a:avLst>
            <a:gd name="adj1" fmla="val 60000"/>
            <a:gd name="adj2" fmla="val 50000"/>
          </a:avLst>
        </a:prstGeom>
        <a:pattFill prst="pct50">
          <a:fgClr>
            <a:srgbClr val="FF0000"/>
          </a:fgClr>
          <a:bgClr>
            <a:schemeClr val="bg1"/>
          </a:bgClr>
        </a:pattFill>
        <a:ln w="15875">
          <a:gradFill>
            <a:gsLst>
              <a:gs pos="83000">
                <a:srgbClr val="FF0000"/>
              </a:gs>
              <a:gs pos="100000">
                <a:srgbClr val="FF0000"/>
              </a:gs>
            </a:gsLst>
            <a:lin ang="5400000" scaled="1"/>
          </a:grad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10800000">
        <a:off x="5148177" y="4123280"/>
        <a:ext cx="539495" cy="277636"/>
      </dsp:txXfrm>
    </dsp:sp>
    <dsp:sp modelId="{1D84F797-7750-4AB2-BF0B-3D569C582ACD}">
      <dsp:nvSpPr>
        <dsp:cNvPr id="0" name=""/>
        <dsp:cNvSpPr/>
      </dsp:nvSpPr>
      <dsp:spPr>
        <a:xfrm>
          <a:off x="3390907" y="3129459"/>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Reuse Pathways</a:t>
          </a:r>
        </a:p>
      </dsp:txBody>
      <dsp:txXfrm>
        <a:off x="3591691" y="3330243"/>
        <a:ext cx="969473" cy="969473"/>
      </dsp:txXfrm>
    </dsp:sp>
    <dsp:sp modelId="{97DE59F5-F401-4DCE-BC3C-BD5CB025E825}">
      <dsp:nvSpPr>
        <dsp:cNvPr id="0" name=""/>
        <dsp:cNvSpPr/>
      </dsp:nvSpPr>
      <dsp:spPr>
        <a:xfrm rot="16077252">
          <a:off x="3836291" y="2528268"/>
          <a:ext cx="404877" cy="46272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rot="10800000">
        <a:off x="3899191" y="2681506"/>
        <a:ext cx="283414" cy="277636"/>
      </dsp:txXfrm>
    </dsp:sp>
    <dsp:sp modelId="{41B0C907-8C77-4A00-BCFF-3946C4D232C7}">
      <dsp:nvSpPr>
        <dsp:cNvPr id="0" name=""/>
        <dsp:cNvSpPr/>
      </dsp:nvSpPr>
      <dsp:spPr>
        <a:xfrm>
          <a:off x="3314693" y="995858"/>
          <a:ext cx="1371041" cy="137104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lang="en-US" sz="1600" b="1" kern="1200" dirty="0"/>
            <a:t>Plants (Nutrient Uptake)</a:t>
          </a:r>
        </a:p>
      </dsp:txBody>
      <dsp:txXfrm>
        <a:off x="3515477" y="1196642"/>
        <a:ext cx="969473" cy="969473"/>
      </dsp:txXfrm>
    </dsp:sp>
    <dsp:sp modelId="{C98DD046-ADFF-401B-8736-18BA02173474}">
      <dsp:nvSpPr>
        <dsp:cNvPr id="0" name=""/>
        <dsp:cNvSpPr/>
      </dsp:nvSpPr>
      <dsp:spPr>
        <a:xfrm rot="20338697">
          <a:off x="4903818" y="959698"/>
          <a:ext cx="744539" cy="46272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4908438" y="1077142"/>
        <a:ext cx="605721" cy="277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8FB7D-3E01-44C8-9668-1E754DFB6201}">
      <dsp:nvSpPr>
        <dsp:cNvPr id="0" name=""/>
        <dsp:cNvSpPr/>
      </dsp:nvSpPr>
      <dsp:spPr>
        <a:xfrm>
          <a:off x="454383" y="3699"/>
          <a:ext cx="3880546" cy="152940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Demand for </a:t>
          </a:r>
          <a:r>
            <a:rPr lang="en-US" sz="2000" u="sng" kern="1200" dirty="0"/>
            <a:t>organic</a:t>
          </a:r>
          <a:r>
            <a:rPr lang="en-US" sz="2000" kern="1200" dirty="0"/>
            <a:t> foods – has been increasing at a steady rate since 2012</a:t>
          </a:r>
        </a:p>
      </dsp:txBody>
      <dsp:txXfrm>
        <a:off x="454383" y="3699"/>
        <a:ext cx="3880546" cy="1529400"/>
      </dsp:txXfrm>
    </dsp:sp>
    <dsp:sp modelId="{7B39F739-1F29-4C44-BE24-33979DE4132D}">
      <dsp:nvSpPr>
        <dsp:cNvPr id="0" name=""/>
        <dsp:cNvSpPr/>
      </dsp:nvSpPr>
      <dsp:spPr>
        <a:xfrm>
          <a:off x="454383" y="1787999"/>
          <a:ext cx="3880546" cy="152940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demand for locally grown foods –  perceived as fresher and tastier</a:t>
          </a:r>
        </a:p>
      </dsp:txBody>
      <dsp:txXfrm>
        <a:off x="454383" y="1787999"/>
        <a:ext cx="3880546" cy="1529400"/>
      </dsp:txXfrm>
    </dsp:sp>
    <dsp:sp modelId="{55B9F672-DFCE-42B5-9DC3-8B18276C9CE5}">
      <dsp:nvSpPr>
        <dsp:cNvPr id="0" name=""/>
        <dsp:cNvSpPr/>
      </dsp:nvSpPr>
      <dsp:spPr>
        <a:xfrm>
          <a:off x="454383" y="3572300"/>
          <a:ext cx="3880546" cy="152940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Consumers are increasingly looking for ways to reduce their environmental impact – creating increased niche for sustainably grown foods </a:t>
          </a:r>
          <a:endParaRPr lang="en-US" sz="2000" b="1" kern="1200" dirty="0"/>
        </a:p>
      </dsp:txBody>
      <dsp:txXfrm>
        <a:off x="454383" y="3572300"/>
        <a:ext cx="3880546" cy="1529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DD60A-243A-45B0-90DC-3ED51CC5A99E}">
      <dsp:nvSpPr>
        <dsp:cNvPr id="0" name=""/>
        <dsp:cNvSpPr/>
      </dsp:nvSpPr>
      <dsp:spPr>
        <a:xfrm>
          <a:off x="0" y="1247977"/>
          <a:ext cx="2185987" cy="13881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93E5E7-594C-4B3F-9972-3398619CB4C5}">
      <dsp:nvSpPr>
        <dsp:cNvPr id="0" name=""/>
        <dsp:cNvSpPr/>
      </dsp:nvSpPr>
      <dsp:spPr>
        <a:xfrm>
          <a:off x="242887" y="1478720"/>
          <a:ext cx="2185987" cy="13881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This is what hydroponics lacks</a:t>
          </a:r>
        </a:p>
      </dsp:txBody>
      <dsp:txXfrm>
        <a:off x="283543" y="1519376"/>
        <a:ext cx="2104675" cy="1306790"/>
      </dsp:txXfrm>
    </dsp:sp>
    <dsp:sp modelId="{17424F02-0BC4-468E-8A15-2EE60CD55AA7}">
      <dsp:nvSpPr>
        <dsp:cNvPr id="0" name=""/>
        <dsp:cNvSpPr/>
      </dsp:nvSpPr>
      <dsp:spPr>
        <a:xfrm>
          <a:off x="2671762" y="1247977"/>
          <a:ext cx="2185987" cy="13881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CB5242-8C8C-4491-978F-002E21DC8659}">
      <dsp:nvSpPr>
        <dsp:cNvPr id="0" name=""/>
        <dsp:cNvSpPr/>
      </dsp:nvSpPr>
      <dsp:spPr>
        <a:xfrm>
          <a:off x="2914650" y="1478720"/>
          <a:ext cx="2185987" cy="13881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This is where innovation is happening</a:t>
          </a:r>
        </a:p>
      </dsp:txBody>
      <dsp:txXfrm>
        <a:off x="2955306" y="1519376"/>
        <a:ext cx="2104675" cy="1306790"/>
      </dsp:txXfrm>
    </dsp:sp>
    <dsp:sp modelId="{F34B5755-8996-412D-AC1D-46D1DC77A230}">
      <dsp:nvSpPr>
        <dsp:cNvPr id="0" name=""/>
        <dsp:cNvSpPr/>
      </dsp:nvSpPr>
      <dsp:spPr>
        <a:xfrm>
          <a:off x="5343525" y="1247977"/>
          <a:ext cx="2185987" cy="13881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23119-DC1D-4E84-B00E-4523ABCB44C4}">
      <dsp:nvSpPr>
        <dsp:cNvPr id="0" name=""/>
        <dsp:cNvSpPr/>
      </dsp:nvSpPr>
      <dsp:spPr>
        <a:xfrm>
          <a:off x="5586412" y="1478720"/>
          <a:ext cx="2185987" cy="13881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Improves nutrient uptake and plant resilience</a:t>
          </a:r>
        </a:p>
      </dsp:txBody>
      <dsp:txXfrm>
        <a:off x="5627068" y="1519376"/>
        <a:ext cx="2104675" cy="13067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2CE8-6226-493E-8A1B-42A4CB7966F6}">
      <dsp:nvSpPr>
        <dsp:cNvPr id="0" name=""/>
        <dsp:cNvSpPr/>
      </dsp:nvSpPr>
      <dsp:spPr>
        <a:xfrm>
          <a:off x="0" y="40574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The </a:t>
          </a:r>
          <a:r>
            <a:rPr lang="en-US" sz="1300" b="1" i="0" kern="1200" baseline="0" dirty="0" err="1"/>
            <a:t>FishFarmers</a:t>
          </a:r>
          <a:r>
            <a:rPr lang="en-US" sz="1300" b="1" i="0" kern="1200" baseline="0" dirty="0"/>
            <a:t> (USA)</a:t>
          </a:r>
          <a:r>
            <a:rPr lang="en-US" sz="1300" b="0" i="0" kern="1200" baseline="0" dirty="0"/>
            <a:t> - Based in Florida, The </a:t>
          </a:r>
          <a:r>
            <a:rPr lang="en-US" sz="1300" b="0" i="0" kern="1200" baseline="0" dirty="0" err="1"/>
            <a:t>FishFarmers</a:t>
          </a:r>
          <a:r>
            <a:rPr lang="en-US" sz="1300" b="0" i="0" kern="1200" baseline="0" dirty="0"/>
            <a:t> was one of the largest aquaponic operations in the country, but they shut down in the mid-2010s. They faced financial difficulties due to </a:t>
          </a:r>
          <a:r>
            <a:rPr lang="en-US" sz="1300" b="1" i="0" u="sng" kern="1200" baseline="0" dirty="0"/>
            <a:t>low demand </a:t>
          </a:r>
          <a:r>
            <a:rPr lang="en-US" sz="1300" b="0" i="0" kern="1200" baseline="0" dirty="0"/>
            <a:t>for their products and issues with </a:t>
          </a:r>
          <a:r>
            <a:rPr lang="en-US" sz="1300" b="1" i="0" u="sng" kern="1200" baseline="0" dirty="0"/>
            <a:t>scaling</a:t>
          </a:r>
          <a:r>
            <a:rPr lang="en-US" sz="1300" b="0" i="0" kern="1200" baseline="0" dirty="0"/>
            <a:t> their aquaponics technology.</a:t>
          </a:r>
          <a:endParaRPr lang="en-US" sz="1300" kern="1200" dirty="0"/>
        </a:p>
      </dsp:txBody>
      <dsp:txXfrm>
        <a:off x="33412" y="439161"/>
        <a:ext cx="8619976" cy="617626"/>
      </dsp:txXfrm>
    </dsp:sp>
    <dsp:sp modelId="{35797316-117A-46C6-BBDF-FF72BCEB7B26}">
      <dsp:nvSpPr>
        <dsp:cNvPr id="0" name=""/>
        <dsp:cNvSpPr/>
      </dsp:nvSpPr>
      <dsp:spPr>
        <a:xfrm>
          <a:off x="0" y="112763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Aquaponics USA (USA)</a:t>
          </a:r>
          <a:r>
            <a:rPr lang="en-US" sz="1300" b="0" i="0" kern="1200" baseline="0" dirty="0"/>
            <a:t> - Located in Florida, Aquaponics USA was one of the prominent early players in the industry. The company shut down operations in the 2010s after struggling with </a:t>
          </a:r>
          <a:r>
            <a:rPr lang="en-US" sz="1300" b="1" i="0" u="sng" kern="1200" baseline="0" dirty="0"/>
            <a:t>financial sustainability</a:t>
          </a:r>
          <a:r>
            <a:rPr lang="en-US" sz="1300" b="0" i="0" kern="1200" baseline="0" dirty="0"/>
            <a:t>, </a:t>
          </a:r>
          <a:r>
            <a:rPr lang="en-US" sz="1300" b="1" i="0" u="sng" kern="1200" baseline="0" dirty="0"/>
            <a:t>production inefficiencies</a:t>
          </a:r>
          <a:r>
            <a:rPr lang="en-US" sz="1300" b="0" i="0" kern="1200" baseline="0" dirty="0"/>
            <a:t>, and market adoption.</a:t>
          </a:r>
          <a:endParaRPr lang="en-US" sz="1300" kern="1200" dirty="0"/>
        </a:p>
      </dsp:txBody>
      <dsp:txXfrm>
        <a:off x="33412" y="1161051"/>
        <a:ext cx="8619976" cy="617626"/>
      </dsp:txXfrm>
    </dsp:sp>
    <dsp:sp modelId="{629F5A39-537B-4C53-9FDF-69C109AB28C3}">
      <dsp:nvSpPr>
        <dsp:cNvPr id="0" name=""/>
        <dsp:cNvSpPr/>
      </dsp:nvSpPr>
      <dsp:spPr>
        <a:xfrm>
          <a:off x="0" y="184952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Gotham Greens (USA)</a:t>
          </a:r>
          <a:r>
            <a:rPr lang="en-US" sz="1300" b="0" i="0" kern="1200" baseline="0" dirty="0"/>
            <a:t> - While Gotham Greens, an urban farming operation that uses hydroponics, remains active, it faced difficulties with its aquaponic operations. Their original aquaponics facility in New York City had to scale back in the early 2010s due to </a:t>
          </a:r>
          <a:r>
            <a:rPr lang="en-US" sz="1300" b="1" i="0" u="sng" kern="1200" baseline="0" dirty="0"/>
            <a:t>the high cost of operation</a:t>
          </a:r>
          <a:r>
            <a:rPr lang="en-US" sz="1300" b="0" i="0" kern="1200" baseline="0" dirty="0"/>
            <a:t>, and the focus shifted away from aquaponics in favor of other hydroponic techniques.</a:t>
          </a:r>
          <a:endParaRPr lang="en-US" sz="1300" kern="1200" dirty="0"/>
        </a:p>
      </dsp:txBody>
      <dsp:txXfrm>
        <a:off x="33412" y="1882941"/>
        <a:ext cx="8619976" cy="617626"/>
      </dsp:txXfrm>
    </dsp:sp>
    <dsp:sp modelId="{800CAE09-3ED4-40E0-8A91-2E2271252BD1}">
      <dsp:nvSpPr>
        <dsp:cNvPr id="0" name=""/>
        <dsp:cNvSpPr/>
      </dsp:nvSpPr>
      <dsp:spPr>
        <a:xfrm>
          <a:off x="0" y="257141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Aqua Vita Farms (USA)</a:t>
          </a:r>
          <a:r>
            <a:rPr lang="en-US" sz="1300" b="0" i="0" kern="1200" baseline="0" dirty="0"/>
            <a:t> - Based in California, Aqua Vita Farms was an ambitious aquaponics project that ultimately went out of business due to financial difficulties and </a:t>
          </a:r>
          <a:r>
            <a:rPr lang="en-US" sz="1300" b="1" i="0" u="sng" kern="1200" baseline="0" dirty="0"/>
            <a:t>inconsistent market demand</a:t>
          </a:r>
          <a:r>
            <a:rPr lang="en-US" sz="1300" b="0" i="0" kern="1200" baseline="0" dirty="0"/>
            <a:t>. Their attempt to create a large-scale, commercial aquaponics operation proved unsustainable.</a:t>
          </a:r>
          <a:endParaRPr lang="en-US" sz="1300" kern="1200" dirty="0"/>
        </a:p>
      </dsp:txBody>
      <dsp:txXfrm>
        <a:off x="33412" y="2604831"/>
        <a:ext cx="8619976" cy="617626"/>
      </dsp:txXfrm>
    </dsp:sp>
    <dsp:sp modelId="{C4C148A0-5A14-40B6-8D1C-BD76FA6C3C8A}">
      <dsp:nvSpPr>
        <dsp:cNvPr id="0" name=""/>
        <dsp:cNvSpPr/>
      </dsp:nvSpPr>
      <dsp:spPr>
        <a:xfrm>
          <a:off x="0" y="329330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Dayton Valley Aquaponics (USA)</a:t>
          </a:r>
          <a:r>
            <a:rPr lang="en-US" sz="1300" b="0" i="0" kern="1200" baseline="0" dirty="0"/>
            <a:t> - This large-scale operation outside of Reno Nevada shut down in 2021 due to shifting markets during the pandemic, high operational costs and scaling difficulties. They utilized a coupled aquaponics system.</a:t>
          </a:r>
          <a:endParaRPr lang="en-US" sz="1300" kern="1200" dirty="0"/>
        </a:p>
      </dsp:txBody>
      <dsp:txXfrm>
        <a:off x="33412" y="3326721"/>
        <a:ext cx="8619976" cy="617626"/>
      </dsp:txXfrm>
    </dsp:sp>
    <dsp:sp modelId="{86293239-E924-4CA3-BE8B-8A8CA7AEDE2E}">
      <dsp:nvSpPr>
        <dsp:cNvPr id="0" name=""/>
        <dsp:cNvSpPr/>
      </dsp:nvSpPr>
      <dsp:spPr>
        <a:xfrm>
          <a:off x="0" y="4015199"/>
          <a:ext cx="8686800" cy="68445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baseline="0" dirty="0"/>
            <a:t>Green Sky Growers (USA)</a:t>
          </a:r>
          <a:r>
            <a:rPr lang="en-US" sz="1300" b="0" i="0" kern="1200" baseline="0" dirty="0"/>
            <a:t> - Green Sky Growers in Florida, which operated large-scale aquaponic systems, faced financial challenges and eventually shut down in the 2010s. Their </a:t>
          </a:r>
          <a:r>
            <a:rPr lang="en-US" sz="1300" b="1" i="0" u="sng" kern="1200" baseline="0" dirty="0"/>
            <a:t>inability to scale profitability</a:t>
          </a:r>
          <a:r>
            <a:rPr lang="en-US" sz="1300" b="0" i="0" kern="1200" baseline="0" dirty="0"/>
            <a:t>, along with </a:t>
          </a:r>
          <a:r>
            <a:rPr lang="en-US" sz="1300" b="1" i="0" u="sng" kern="1200" baseline="0" dirty="0"/>
            <a:t>technical and logistical issues</a:t>
          </a:r>
          <a:r>
            <a:rPr lang="en-US" sz="1300" b="0" i="0" kern="1200" baseline="0" dirty="0"/>
            <a:t>, contributed to the closure.</a:t>
          </a:r>
          <a:endParaRPr lang="en-US" sz="1300" kern="1200" dirty="0"/>
        </a:p>
      </dsp:txBody>
      <dsp:txXfrm>
        <a:off x="33412" y="4048611"/>
        <a:ext cx="8619976"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DD1B10A-4F78-4851-9CEA-55516A0CDC73}" type="datetimeFigureOut">
              <a:rPr lang="en-US" smtClean="0"/>
              <a:pPr/>
              <a:t>4/13/2026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369D975-0D03-4A8A-B562-25783E3976C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Times New Roman"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Times New Roman" charset="0"/>
              </a:defRPr>
            </a:lvl1pPr>
          </a:lstStyle>
          <a:p>
            <a:pPr>
              <a:defRPr/>
            </a:pPr>
            <a:fld id="{ECEF2AAA-9AA8-42D2-94ED-669C09B72A64}" type="datetimeFigureOut">
              <a:rPr lang="en-US"/>
              <a:pPr>
                <a:defRPr/>
              </a:pPr>
              <a:t>4/13/2026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Times New Roman"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Times New Roman" charset="0"/>
              </a:defRPr>
            </a:lvl1pPr>
          </a:lstStyle>
          <a:p>
            <a:pPr>
              <a:defRPr/>
            </a:pPr>
            <a:fld id="{0F2DDA5F-C655-487C-A8A4-F7B853A1845E}" type="slidenum">
              <a:rPr lang="en-US"/>
              <a:pPr>
                <a:defRPr/>
              </a:pPr>
              <a:t>‹#›</a:t>
            </a:fld>
            <a:endParaRPr lang="en-US" dirty="0"/>
          </a:p>
        </p:txBody>
      </p:sp>
    </p:spTree>
    <p:extLst>
      <p:ext uri="{BB962C8B-B14F-4D97-AF65-F5344CB8AC3E}">
        <p14:creationId xmlns:p14="http://schemas.microsoft.com/office/powerpoint/2010/main" val="3123222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D5E695-59C6-444E-B548-77B8A20B7EA3}"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3245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41</a:t>
            </a:fld>
            <a:endParaRPr lang="en-US" dirty="0"/>
          </a:p>
        </p:txBody>
      </p:sp>
    </p:spTree>
    <p:extLst>
      <p:ext uri="{BB962C8B-B14F-4D97-AF65-F5344CB8AC3E}">
        <p14:creationId xmlns:p14="http://schemas.microsoft.com/office/powerpoint/2010/main" val="344399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7257-6905-0AF5-CE44-63EC22ACF04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5ACC0A-6A84-F18A-DCF5-514054B6414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6C5A08DC-4A36-CA34-01D2-3E7657789E9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09DC291F-499A-C301-8956-D49007F22FEE}"/>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49BAF02-48F5-6014-A26D-E63B01FB5B9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a:extLst>
              <a:ext uri="{FF2B5EF4-FFF2-40B4-BE49-F238E27FC236}">
                <a16:creationId xmlns:a16="http://schemas.microsoft.com/office/drawing/2014/main" id="{66FED949-6A76-96C7-E3B6-78F00DEC588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695F63D-C3E2-D150-45E2-4937665BA94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7182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D5E695-59C6-444E-B548-77B8A20B7EA3}" type="slidenum">
              <a:rPr lang="en-US" smtClean="0">
                <a:latin typeface="Times New Roman" pitchFamily="18" charset="0"/>
              </a:rPr>
              <a:pPr/>
              <a:t>52</a:t>
            </a:fld>
            <a:endParaRPr lang="en-US">
              <a:latin typeface="Times New Roman" pitchFamily="18" charset="0"/>
            </a:endParaRPr>
          </a:p>
        </p:txBody>
      </p:sp>
    </p:spTree>
    <p:extLst>
      <p:ext uri="{BB962C8B-B14F-4D97-AF65-F5344CB8AC3E}">
        <p14:creationId xmlns:p14="http://schemas.microsoft.com/office/powerpoint/2010/main" val="2238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2</a:t>
            </a:fld>
            <a:endParaRPr lang="en-US" dirty="0"/>
          </a:p>
        </p:txBody>
      </p:sp>
    </p:spTree>
    <p:extLst>
      <p:ext uri="{BB962C8B-B14F-4D97-AF65-F5344CB8AC3E}">
        <p14:creationId xmlns:p14="http://schemas.microsoft.com/office/powerpoint/2010/main" val="127019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aquaponics isn’t automatically sustainable.</a:t>
            </a:r>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9</a:t>
            </a:fld>
            <a:endParaRPr lang="en-US" dirty="0"/>
          </a:p>
        </p:txBody>
      </p:sp>
    </p:spTree>
    <p:extLst>
      <p:ext uri="{BB962C8B-B14F-4D97-AF65-F5344CB8AC3E}">
        <p14:creationId xmlns:p14="http://schemas.microsoft.com/office/powerpoint/2010/main" val="325106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next step is figuring out how we actually close the loop.  Most aquaponics systems are not circular, they’re just less wasteful. </a:t>
            </a:r>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10</a:t>
            </a:fld>
            <a:endParaRPr lang="en-US" dirty="0"/>
          </a:p>
        </p:txBody>
      </p:sp>
    </p:spTree>
    <p:extLst>
      <p:ext uri="{BB962C8B-B14F-4D97-AF65-F5344CB8AC3E}">
        <p14:creationId xmlns:p14="http://schemas.microsoft.com/office/powerpoint/2010/main" val="380671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endParaRPr lang="en-US" dirty="0"/>
          </a:p>
          <a:p>
            <a:pPr eaLnBrk="1" hangingPunct="1"/>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639857-BDDB-43F3-85F7-715FC716D9FC}"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464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639857-BDDB-43F3-85F7-715FC716D9FC}"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369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close the loop</a:t>
            </a:r>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21</a:t>
            </a:fld>
            <a:endParaRPr lang="en-US" dirty="0"/>
          </a:p>
        </p:txBody>
      </p:sp>
    </p:spTree>
    <p:extLst>
      <p:ext uri="{BB962C8B-B14F-4D97-AF65-F5344CB8AC3E}">
        <p14:creationId xmlns:p14="http://schemas.microsoft.com/office/powerpoint/2010/main" val="4005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Nutrients in solids are unavailable to plants so must be broken down (mineralized)</a:t>
            </a:r>
          </a:p>
          <a:p>
            <a:endParaRPr lang="en-US" dirty="0"/>
          </a:p>
        </p:txBody>
      </p:sp>
      <p:sp>
        <p:nvSpPr>
          <p:cNvPr id="4" name="Slide Number Placeholder 3"/>
          <p:cNvSpPr>
            <a:spLocks noGrp="1"/>
          </p:cNvSpPr>
          <p:nvPr>
            <p:ph type="sldNum" sz="quarter" idx="5"/>
          </p:nvPr>
        </p:nvSpPr>
        <p:spPr/>
        <p:txBody>
          <a:bodyPr/>
          <a:lstStyle/>
          <a:p>
            <a:pPr>
              <a:defRPr/>
            </a:pPr>
            <a:fld id="{0F2DDA5F-C655-487C-A8A4-F7B853A1845E}" type="slidenum">
              <a:rPr lang="en-US" smtClean="0"/>
              <a:pPr>
                <a:defRPr/>
              </a:pPr>
              <a:t>23</a:t>
            </a:fld>
            <a:endParaRPr lang="en-US" dirty="0"/>
          </a:p>
        </p:txBody>
      </p:sp>
    </p:spTree>
    <p:extLst>
      <p:ext uri="{BB962C8B-B14F-4D97-AF65-F5344CB8AC3E}">
        <p14:creationId xmlns:p14="http://schemas.microsoft.com/office/powerpoint/2010/main" val="256364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ACCFAA-A7D9-4920-AA2A-55C7C9268F3B}" type="slidenum">
              <a:rPr lang="en-US"/>
              <a:pPr>
                <a:defRPr/>
              </a:pPr>
              <a:t>‹#›</a:t>
            </a:fld>
            <a:endParaRPr lang="en-US" dirty="0"/>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236AA-CBE9-4209-96A9-38373502A8DD}" type="slidenum">
              <a:rPr lang="en-US"/>
              <a:pPr>
                <a:defRPr/>
              </a:pPr>
              <a:t>‹#›</a:t>
            </a:fld>
            <a:endParaRPr lang="en-US" dirty="0"/>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3BB63B-6156-4557-BE12-1C84804C57DC}" type="slidenum">
              <a:rPr lang="en-US"/>
              <a:pPr>
                <a:defRPr/>
              </a:pPr>
              <a:t>‹#›</a:t>
            </a:fld>
            <a:endParaRPr lang="en-US" dirty="0"/>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8D5F0FB7-A539-4301-9785-E2C4910400CA}" type="slidenum">
              <a:rPr lang="en-US"/>
              <a:pPr>
                <a:defRPr/>
              </a:pPr>
              <a:t>‹#›</a:t>
            </a:fld>
            <a:endParaRPr lang="en-US" dirty="0"/>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5B96-90C1-4D26-8613-8DF0E95666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418305-3165-4C0B-837C-2D4DB2908C0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DAE74B-6B74-4D96-8076-45C1B3F2D20E}"/>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281671A4-E642-4790-A2DB-C972037E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CBE79-04FF-490A-8792-E81D92A7CFF1}"/>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226247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480A-58DE-4146-92C3-C6A85278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E11C7-625D-40EC-BAA4-C2C6935BD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14185-69BF-448C-900A-6D46FB270640}"/>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895C186C-4514-4343-BF5D-35F753E67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37DA2-0A93-4525-9382-410CBD9A604A}"/>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337526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6FF9-C117-40EC-9123-BF8EA996813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D7AE199-0D66-4B6A-A639-17FBB758D69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49D2F-2E29-4CB0-A247-D2DC225F23F7}"/>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F2D4ECF7-4C8E-4D06-AD6D-9DCCA6B7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010EA-F3C8-48C8-A41B-660A3EC19B2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38376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3CC3-0D08-4AD6-B91C-1AAD122DB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7D590-94D2-4EE5-8CC6-3E079067957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C274A-72E5-4FDE-936E-CC1BFCC593E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B2BDC-BC60-41F5-866A-46820C25725C}"/>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6" name="Footer Placeholder 5">
            <a:extLst>
              <a:ext uri="{FF2B5EF4-FFF2-40B4-BE49-F238E27FC236}">
                <a16:creationId xmlns:a16="http://schemas.microsoft.com/office/drawing/2014/main" id="{720FE8E2-1AF3-4E78-B497-5F7F65E80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EFA2D-65FE-4309-94B5-CF38403EB16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40517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88FE-7901-4342-8A1E-3658F96DF6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7B4DA-A1CA-4A8F-921C-32FA3875DA4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933D3-4F02-4D6B-B6A6-7CA4A08E2D6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CF318E-61E3-4214-9BBF-FEF1DB2A90D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73CF777-5D35-4354-86D2-CFBA9477414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DF8C0-9874-4589-A4CB-7BFC061B240B}"/>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8" name="Footer Placeholder 7">
            <a:extLst>
              <a:ext uri="{FF2B5EF4-FFF2-40B4-BE49-F238E27FC236}">
                <a16:creationId xmlns:a16="http://schemas.microsoft.com/office/drawing/2014/main" id="{8A7F8193-67AB-4E69-8F36-8C4353C96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9439C-AD7A-4469-859E-3B657C86CE6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22158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B94F-3CF8-4FAC-8A3F-4DCE682DD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1D26DC-BBAC-4ABF-AD24-BF3E1EDDE508}"/>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4" name="Footer Placeholder 3">
            <a:extLst>
              <a:ext uri="{FF2B5EF4-FFF2-40B4-BE49-F238E27FC236}">
                <a16:creationId xmlns:a16="http://schemas.microsoft.com/office/drawing/2014/main" id="{D6902451-8AAA-48AB-8C2F-85E23BC44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7E3FE-45AF-438E-94BB-1A99FAAEA077}"/>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430445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71F52-65AC-49C8-A258-5190636BF92E}"/>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3" name="Footer Placeholder 2">
            <a:extLst>
              <a:ext uri="{FF2B5EF4-FFF2-40B4-BE49-F238E27FC236}">
                <a16:creationId xmlns:a16="http://schemas.microsoft.com/office/drawing/2014/main" id="{E49F053F-2840-4230-BA15-C9A3C81CEA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11C3C-BDAD-480E-B69E-DF411F26600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78587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D69ED7-0161-4479-BB93-62005C212A36}" type="slidenum">
              <a:rPr lang="en-US"/>
              <a:pPr>
                <a:defRPr/>
              </a:pPr>
              <a:t>‹#›</a:t>
            </a:fld>
            <a:endParaRPr lang="en-US" dirty="0"/>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E34D-AA83-42CE-A4AC-1434B501AC0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6D77CE-D22A-491E-83F9-8C0E0A986DF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F30023-99D4-4DD4-891D-06106E3DE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7C4636-EB6B-4198-B682-A2129752D7D4}"/>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6" name="Footer Placeholder 5">
            <a:extLst>
              <a:ext uri="{FF2B5EF4-FFF2-40B4-BE49-F238E27FC236}">
                <a16:creationId xmlns:a16="http://schemas.microsoft.com/office/drawing/2014/main" id="{8D84AB72-A086-447C-A679-EF7E1780F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3DD66-3CBC-44D9-868F-3A3A7144547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305876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8B16-9113-42B3-BCCD-D865C9154F9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AE63CF-B0AC-46D0-A2EC-DD904C9859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25630D5-E033-43EB-932A-C64B3D850C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BAC3DD8-0157-4CE2-9390-971F5A850026}"/>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6" name="Footer Placeholder 5">
            <a:extLst>
              <a:ext uri="{FF2B5EF4-FFF2-40B4-BE49-F238E27FC236}">
                <a16:creationId xmlns:a16="http://schemas.microsoft.com/office/drawing/2014/main" id="{9B4E2EFB-8815-40D1-A0C7-2FECF303C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FFF6B-FF7E-491E-ADFC-9A34D577482B}"/>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557370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DF37-40A3-4272-BDCC-9AA2CC44F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FE97B-DB38-4258-81A4-BCDD9B4F1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663EF-A83E-4241-9201-D42720D87ED1}"/>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9C9659C5-81A5-4344-83E6-58E4AE560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DD1FB-5541-4D15-99AC-DBDD1B29A81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616814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BCB64-3C4F-4E5B-8C4E-38A9F71BC5E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261A9-151F-495F-B0B3-7841626351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85774-5AF8-4825-B112-90F007A420FA}"/>
              </a:ext>
            </a:extLst>
          </p:cNvPr>
          <p:cNvSpPr>
            <a:spLocks noGrp="1"/>
          </p:cNvSpPr>
          <p:nvPr>
            <p:ph type="dt" sz="half" idx="10"/>
          </p:nvPr>
        </p:nvSpPr>
        <p:spPr/>
        <p:txBody>
          <a:body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20F754E9-57C4-4723-AE50-69252DB9F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1DF17-9168-4BDB-8ECB-C51876C5B8B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68777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682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235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656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81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348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11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2E1B83-2BCB-4D81-AC49-48D378DE07D4}" type="slidenum">
              <a:rPr lang="en-US"/>
              <a:pPr>
                <a:defRPr/>
              </a:pPr>
              <a:t>‹#›</a:t>
            </a:fld>
            <a:endParaRPr lang="en-US" dirty="0"/>
          </a:p>
        </p:txBody>
      </p:sp>
    </p:spTree>
  </p:cSld>
  <p:clrMapOvr>
    <a:masterClrMapping/>
  </p:clrMapOvr>
  <p:transition spd="med">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082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634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24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9339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32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D67C05-8358-4B12-B821-D742CEAF2C68}" type="slidenum">
              <a:rPr lang="en-US"/>
              <a:pPr>
                <a:defRPr/>
              </a:pPr>
              <a:t>‹#›</a:t>
            </a:fld>
            <a:endParaRPr lang="en-US" dirty="0"/>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A840FAE-A4FD-41E7-8D45-DAE1A7B4B103}" type="slidenum">
              <a:rPr lang="en-US"/>
              <a:pPr>
                <a:defRPr/>
              </a:pPr>
              <a:t>‹#›</a:t>
            </a:fld>
            <a:endParaRPr lang="en-US" dirty="0"/>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C467BD5-9F48-4C21-992D-56AFF2B8E5E2}" type="slidenum">
              <a:rPr lang="en-US"/>
              <a:pPr>
                <a:defRPr/>
              </a:pPr>
              <a:t>‹#›</a:t>
            </a:fld>
            <a:endParaRPr lang="en-US" dirty="0"/>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BA5D0E-B419-4AD0-B9DA-EA5F67FD0460}" type="slidenum">
              <a:rPr lang="en-US"/>
              <a:pPr>
                <a:defRPr/>
              </a:pPr>
              <a:t>‹#›</a:t>
            </a:fld>
            <a:endParaRPr lang="en-US" dirty="0"/>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DEDC79-D355-432C-96E9-B55DC20BEFAF}" type="slidenum">
              <a:rPr lang="en-US"/>
              <a:pPr>
                <a:defRPr/>
              </a:pPr>
              <a:t>‹#›</a:t>
            </a:fld>
            <a:endParaRPr lang="en-US" dirty="0"/>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E2471F-DF5A-4A93-880E-0BCE5D60DA3F}" type="slidenum">
              <a:rPr lang="en-US"/>
              <a:pPr>
                <a:defRPr/>
              </a:pPr>
              <a:t>‹#›</a:t>
            </a:fld>
            <a:endParaRPr lang="en-US" dirty="0"/>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EA555AB-7B97-464A-887B-1D31C971FBB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8FC3D-5C6E-4507-822D-E60C45B9C99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E1FE4-9CC3-4AEF-B727-F42069B5C1B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6E931-513D-4476-BE8B-14553648B4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5910E6-0CBB-4C54-B651-DEFC7CF3F182}" type="datetimeFigureOut">
              <a:rPr lang="en-US" smtClean="0"/>
              <a:t>4/13/2026</a:t>
            </a:fld>
            <a:endParaRPr lang="en-US"/>
          </a:p>
        </p:txBody>
      </p:sp>
      <p:sp>
        <p:nvSpPr>
          <p:cNvPr id="5" name="Footer Placeholder 4">
            <a:extLst>
              <a:ext uri="{FF2B5EF4-FFF2-40B4-BE49-F238E27FC236}">
                <a16:creationId xmlns:a16="http://schemas.microsoft.com/office/drawing/2014/main" id="{C2121E6E-812D-46C1-BB4A-C902BCC79D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C291D-BC12-4ABF-AC42-3EFA9FB773D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715D1F-7324-4931-9B4E-103BC08E44BC}" type="slidenum">
              <a:rPr lang="en-US" smtClean="0"/>
              <a:t>‹#›</a:t>
            </a:fld>
            <a:endParaRPr lang="en-US"/>
          </a:p>
        </p:txBody>
      </p:sp>
    </p:spTree>
    <p:extLst>
      <p:ext uri="{BB962C8B-B14F-4D97-AF65-F5344CB8AC3E}">
        <p14:creationId xmlns:p14="http://schemas.microsoft.com/office/powerpoint/2010/main" val="11375293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4/13/2026</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60749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sv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svg"/><Relationship Id="rId1" Type="http://schemas.openxmlformats.org/officeDocument/2006/relationships/slideLayout" Target="../slideLayouts/slideLayout30.xml"/><Relationship Id="rId6" Type="http://schemas.openxmlformats.org/officeDocument/2006/relationships/image" Target="../media/image61.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svg"/><Relationship Id="rId9" Type="http://schemas.openxmlformats.org/officeDocument/2006/relationships/image" Target="../media/image64.sv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jpeg"/><Relationship Id="rId1" Type="http://schemas.openxmlformats.org/officeDocument/2006/relationships/slideLayout" Target="../slideLayouts/slideLayout30.xml"/><Relationship Id="rId5" Type="http://schemas.openxmlformats.org/officeDocument/2006/relationships/image" Target="../media/image82.png"/><Relationship Id="rId4" Type="http://schemas.openxmlformats.org/officeDocument/2006/relationships/image" Target="../media/image81.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gif"/><Relationship Id="rId4" Type="http://schemas.openxmlformats.org/officeDocument/2006/relationships/image" Target="../media/image91.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sv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8D420-FF1C-4A6B-9B3E-76E5747E6E03}"/>
              </a:ext>
            </a:extLst>
          </p:cNvPr>
          <p:cNvPicPr>
            <a:picLocks noChangeAspect="1"/>
          </p:cNvPicPr>
          <p:nvPr/>
        </p:nvPicPr>
        <p:blipFill rotWithShape="1">
          <a:blip r:embed="rId4">
            <a:alphaModFix/>
          </a:blip>
          <a:srcRect t="11643" b="12854"/>
          <a:stretch/>
        </p:blipFill>
        <p:spPr>
          <a:xfrm>
            <a:off x="20" y="22718"/>
            <a:ext cx="9153919" cy="6835282"/>
          </a:xfrm>
          <a:prstGeom prst="rect">
            <a:avLst/>
          </a:prstGeom>
        </p:spPr>
      </p:pic>
      <p:sp>
        <p:nvSpPr>
          <p:cNvPr id="3" name="Rectangle 2">
            <a:extLst>
              <a:ext uri="{FF2B5EF4-FFF2-40B4-BE49-F238E27FC236}">
                <a16:creationId xmlns:a16="http://schemas.microsoft.com/office/drawing/2014/main" id="{178C1E76-EED4-4364-BA02-127FC621121B}"/>
              </a:ext>
            </a:extLst>
          </p:cNvPr>
          <p:cNvSpPr/>
          <p:nvPr/>
        </p:nvSpPr>
        <p:spPr>
          <a:xfrm>
            <a:off x="0" y="3429001"/>
            <a:ext cx="9144000" cy="19542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050" name="Text Box 4"/>
          <p:cNvSpPr txBox="1">
            <a:spLocks noChangeArrowheads="1"/>
          </p:cNvSpPr>
          <p:nvPr/>
        </p:nvSpPr>
        <p:spPr bwMode="auto">
          <a:xfrm>
            <a:off x="609600" y="838200"/>
            <a:ext cx="80010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2" name="Text Box 7"/>
          <p:cNvSpPr txBox="1">
            <a:spLocks noChangeArrowheads="1"/>
          </p:cNvSpPr>
          <p:nvPr/>
        </p:nvSpPr>
        <p:spPr bwMode="auto">
          <a:xfrm>
            <a:off x="609600" y="4191000"/>
            <a:ext cx="21336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7" name="Subtitle 10"/>
          <p:cNvSpPr>
            <a:spLocks noGrp="1"/>
          </p:cNvSpPr>
          <p:nvPr>
            <p:ph type="subTitle" idx="1"/>
          </p:nvPr>
        </p:nvSpPr>
        <p:spPr>
          <a:xfrm>
            <a:off x="381000" y="3505200"/>
            <a:ext cx="7848600" cy="1790699"/>
          </a:xfrm>
        </p:spPr>
        <p:txBody>
          <a:bodyPr/>
          <a:lstStyle/>
          <a:p>
            <a:r>
              <a:rPr lang="en-US" sz="5000" b="1" dirty="0">
                <a:solidFill>
                  <a:schemeClr val="bg1"/>
                </a:solidFill>
                <a:effectLst>
                  <a:outerShdw blurRad="38100" dist="38100" dir="2700000" algn="tl">
                    <a:srgbClr val="000000">
                      <a:alpha val="43137"/>
                    </a:srgbClr>
                  </a:outerShdw>
                </a:effectLst>
              </a:rPr>
              <a:t>Aquaponics in CEA</a:t>
            </a:r>
          </a:p>
          <a:p>
            <a:r>
              <a:rPr lang="en-US" sz="2400" b="1" dirty="0">
                <a:solidFill>
                  <a:schemeClr val="bg1"/>
                </a:solidFill>
                <a:effectLst>
                  <a:outerShdw blurRad="38100" dist="38100" dir="2700000" algn="tl">
                    <a:srgbClr val="000000">
                      <a:alpha val="43137"/>
                    </a:srgbClr>
                  </a:outerShdw>
                </a:effectLst>
              </a:rPr>
              <a:t>Matthew “Rex” Recsetar, PhD</a:t>
            </a:r>
          </a:p>
          <a:p>
            <a:r>
              <a:rPr lang="en-US" sz="1600" b="1" dirty="0">
                <a:solidFill>
                  <a:schemeClr val="bg1"/>
                </a:solidFill>
                <a:effectLst>
                  <a:outerShdw blurRad="38100" dist="38100" dir="2700000" algn="tl">
                    <a:srgbClr val="000000">
                      <a:alpha val="43137"/>
                    </a:srgbClr>
                  </a:outerShdw>
                </a:effectLst>
              </a:rPr>
              <a:t> Assistant Professor Biosystems Engineering, Extension Specialist</a:t>
            </a:r>
          </a:p>
        </p:txBody>
      </p:sp>
      <p:pic>
        <p:nvPicPr>
          <p:cNvPr id="6" name="Picture 5">
            <a:extLst>
              <a:ext uri="{FF2B5EF4-FFF2-40B4-BE49-F238E27FC236}">
                <a16:creationId xmlns:a16="http://schemas.microsoft.com/office/drawing/2014/main" id="{28197B30-59D6-4ECA-BA73-359FFF886DBC}"/>
              </a:ext>
            </a:extLst>
          </p:cNvPr>
          <p:cNvPicPr>
            <a:picLocks noChangeAspect="1"/>
          </p:cNvPicPr>
          <p:nvPr/>
        </p:nvPicPr>
        <p:blipFill>
          <a:blip r:embed="rId5"/>
          <a:stretch>
            <a:fillRect/>
          </a:stretch>
        </p:blipFill>
        <p:spPr>
          <a:xfrm>
            <a:off x="0" y="5577157"/>
            <a:ext cx="3276599" cy="1296082"/>
          </a:xfrm>
          <a:prstGeom prst="rect">
            <a:avLst/>
          </a:prstGeom>
        </p:spPr>
      </p:pic>
      <p:sp>
        <p:nvSpPr>
          <p:cNvPr id="7" name="TextBox 6">
            <a:extLst>
              <a:ext uri="{FF2B5EF4-FFF2-40B4-BE49-F238E27FC236}">
                <a16:creationId xmlns:a16="http://schemas.microsoft.com/office/drawing/2014/main" id="{953D128F-EDDE-4B3D-8283-85065B821D83}"/>
              </a:ext>
            </a:extLst>
          </p:cNvPr>
          <p:cNvSpPr txBox="1"/>
          <p:nvPr/>
        </p:nvSpPr>
        <p:spPr>
          <a:xfrm>
            <a:off x="3276600" y="6527505"/>
            <a:ext cx="245451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itchFamily="18" charset="0"/>
                <a:ea typeface="+mn-ea"/>
                <a:cs typeface="+mn-cs"/>
              </a:rPr>
              <a:t>© 2025 Matthew Recsetar</a:t>
            </a:r>
          </a:p>
        </p:txBody>
      </p:sp>
      <p:pic>
        <p:nvPicPr>
          <p:cNvPr id="5" name="Picture 4">
            <a:extLst>
              <a:ext uri="{FF2B5EF4-FFF2-40B4-BE49-F238E27FC236}">
                <a16:creationId xmlns:a16="http://schemas.microsoft.com/office/drawing/2014/main" id="{7A1A17AE-BE98-49F5-8A5D-D786912B59B4}"/>
              </a:ext>
            </a:extLst>
          </p:cNvPr>
          <p:cNvPicPr>
            <a:picLocks noChangeAspect="1"/>
          </p:cNvPicPr>
          <p:nvPr/>
        </p:nvPicPr>
        <p:blipFill>
          <a:blip r:embed="rId6"/>
          <a:stretch>
            <a:fillRect/>
          </a:stretch>
        </p:blipFill>
        <p:spPr>
          <a:xfrm>
            <a:off x="5638800" y="5580043"/>
            <a:ext cx="3515139" cy="1293195"/>
          </a:xfrm>
          <a:prstGeom prst="rect">
            <a:avLst/>
          </a:prstGeom>
        </p:spPr>
      </p:pic>
    </p:spTree>
  </p:cSld>
  <p:clrMapOvr>
    <a:overrideClrMapping bg1="lt1" tx1="dk1" bg2="lt2" tx2="dk2" accent1="accent1" accent2="accent2" accent3="accent3" accent4="accent4" accent5="accent5" accent6="accent6" hlink="hlink" folHlink="folHlink"/>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1"/>
            </a:gs>
            <a:gs pos="100000">
              <a:schemeClr val="bg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13019-073B-061E-91D4-FF32EAD59C2E}"/>
              </a:ext>
            </a:extLst>
          </p:cNvPr>
          <p:cNvSpPr>
            <a:spLocks noGrp="1"/>
          </p:cNvSpPr>
          <p:nvPr>
            <p:ph type="title"/>
          </p:nvPr>
        </p:nvSpPr>
        <p:spPr>
          <a:xfrm>
            <a:off x="495300" y="228600"/>
            <a:ext cx="8153400" cy="1143000"/>
          </a:xfrm>
        </p:spPr>
        <p:txBody>
          <a:bodyPr/>
          <a:lstStyle/>
          <a:p>
            <a:r>
              <a:rPr lang="en-US" b="1"/>
              <a:t>Closing the Loop in Aquaponics</a:t>
            </a:r>
            <a:endParaRPr lang="en-US" b="1" dirty="0"/>
          </a:p>
        </p:txBody>
      </p:sp>
      <p:graphicFrame>
        <p:nvGraphicFramePr>
          <p:cNvPr id="9" name="Content Placeholder 8">
            <a:extLst>
              <a:ext uri="{FF2B5EF4-FFF2-40B4-BE49-F238E27FC236}">
                <a16:creationId xmlns:a16="http://schemas.microsoft.com/office/drawing/2014/main" id="{C00F2D39-BE9C-AA0E-D8AF-2D8C993F7E9C}"/>
              </a:ext>
            </a:extLst>
          </p:cNvPr>
          <p:cNvGraphicFramePr>
            <a:graphicFrameLocks noGrp="1"/>
          </p:cNvGraphicFramePr>
          <p:nvPr>
            <p:ph idx="1"/>
            <p:extLst>
              <p:ext uri="{D42A27DB-BD31-4B8C-83A1-F6EECF244321}">
                <p14:modId xmlns:p14="http://schemas.microsoft.com/office/powerpoint/2010/main" val="1773011762"/>
              </p:ext>
            </p:extLst>
          </p:nvPr>
        </p:nvGraphicFramePr>
        <p:xfrm>
          <a:off x="-2019300" y="1366345"/>
          <a:ext cx="13182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C5B652D-F475-B4B4-65E6-F54A3CE696A7}"/>
              </a:ext>
            </a:extLst>
          </p:cNvPr>
          <p:cNvSpPr txBox="1"/>
          <p:nvPr/>
        </p:nvSpPr>
        <p:spPr>
          <a:xfrm>
            <a:off x="3116511" y="3752890"/>
            <a:ext cx="2975495" cy="553998"/>
          </a:xfrm>
          <a:prstGeom prst="rect">
            <a:avLst/>
          </a:prstGeom>
          <a:noFill/>
        </p:spPr>
        <p:txBody>
          <a:bodyPr wrap="none" rtlCol="0">
            <a:spAutoFit/>
          </a:bodyPr>
          <a:lstStyle/>
          <a:p>
            <a:pPr algn="ctr"/>
            <a:r>
              <a:rPr lang="en-US" sz="3000" b="1" dirty="0"/>
              <a:t>Nutrient Factory</a:t>
            </a:r>
          </a:p>
        </p:txBody>
      </p:sp>
      <p:sp>
        <p:nvSpPr>
          <p:cNvPr id="11" name="TextBox 10">
            <a:extLst>
              <a:ext uri="{FF2B5EF4-FFF2-40B4-BE49-F238E27FC236}">
                <a16:creationId xmlns:a16="http://schemas.microsoft.com/office/drawing/2014/main" id="{2EABEE37-DF3F-A493-09AC-4E72CEFAC766}"/>
              </a:ext>
            </a:extLst>
          </p:cNvPr>
          <p:cNvSpPr txBox="1"/>
          <p:nvPr/>
        </p:nvSpPr>
        <p:spPr>
          <a:xfrm>
            <a:off x="7391400" y="3942058"/>
            <a:ext cx="1619354" cy="338554"/>
          </a:xfrm>
          <a:prstGeom prst="rect">
            <a:avLst/>
          </a:prstGeom>
          <a:noFill/>
        </p:spPr>
        <p:txBody>
          <a:bodyPr wrap="none" rtlCol="0">
            <a:spAutoFit/>
          </a:bodyPr>
          <a:lstStyle/>
          <a:p>
            <a:r>
              <a:rPr lang="en-US" sz="1600" dirty="0"/>
              <a:t>(Natural Process)</a:t>
            </a:r>
          </a:p>
        </p:txBody>
      </p:sp>
      <p:sp>
        <p:nvSpPr>
          <p:cNvPr id="12" name="TextBox 11">
            <a:extLst>
              <a:ext uri="{FF2B5EF4-FFF2-40B4-BE49-F238E27FC236}">
                <a16:creationId xmlns:a16="http://schemas.microsoft.com/office/drawing/2014/main" id="{0D09AB83-B63D-4E98-8522-C94FEF6CFED8}"/>
              </a:ext>
            </a:extLst>
          </p:cNvPr>
          <p:cNvSpPr txBox="1"/>
          <p:nvPr/>
        </p:nvSpPr>
        <p:spPr>
          <a:xfrm>
            <a:off x="5638800" y="5943600"/>
            <a:ext cx="1295400" cy="584775"/>
          </a:xfrm>
          <a:prstGeom prst="rect">
            <a:avLst/>
          </a:prstGeom>
          <a:noFill/>
        </p:spPr>
        <p:txBody>
          <a:bodyPr wrap="square" rtlCol="0">
            <a:spAutoFit/>
          </a:bodyPr>
          <a:lstStyle/>
          <a:p>
            <a:r>
              <a:rPr lang="en-US" sz="1600" dirty="0"/>
              <a:t>Lost if not mineralized</a:t>
            </a:r>
          </a:p>
        </p:txBody>
      </p:sp>
      <p:sp>
        <p:nvSpPr>
          <p:cNvPr id="13" name="TextBox 12">
            <a:extLst>
              <a:ext uri="{FF2B5EF4-FFF2-40B4-BE49-F238E27FC236}">
                <a16:creationId xmlns:a16="http://schemas.microsoft.com/office/drawing/2014/main" id="{E2D6526F-23F2-1988-17D5-048EC4C93A23}"/>
              </a:ext>
            </a:extLst>
          </p:cNvPr>
          <p:cNvSpPr txBox="1"/>
          <p:nvPr/>
        </p:nvSpPr>
        <p:spPr>
          <a:xfrm>
            <a:off x="2743200" y="5791200"/>
            <a:ext cx="1295400" cy="584775"/>
          </a:xfrm>
          <a:prstGeom prst="rect">
            <a:avLst/>
          </a:prstGeom>
          <a:noFill/>
        </p:spPr>
        <p:txBody>
          <a:bodyPr wrap="square" rtlCol="0">
            <a:spAutoFit/>
          </a:bodyPr>
          <a:lstStyle/>
          <a:p>
            <a:r>
              <a:rPr lang="en-US" sz="1600" dirty="0"/>
              <a:t>Often Discharged</a:t>
            </a:r>
          </a:p>
        </p:txBody>
      </p:sp>
      <p:sp>
        <p:nvSpPr>
          <p:cNvPr id="15" name="TextBox 14">
            <a:extLst>
              <a:ext uri="{FF2B5EF4-FFF2-40B4-BE49-F238E27FC236}">
                <a16:creationId xmlns:a16="http://schemas.microsoft.com/office/drawing/2014/main" id="{6667256E-2F04-1618-BC4F-B892B5C21A14}"/>
              </a:ext>
            </a:extLst>
          </p:cNvPr>
          <p:cNvSpPr txBox="1"/>
          <p:nvPr/>
        </p:nvSpPr>
        <p:spPr>
          <a:xfrm>
            <a:off x="636017" y="3701929"/>
            <a:ext cx="1181100" cy="830997"/>
          </a:xfrm>
          <a:prstGeom prst="rect">
            <a:avLst/>
          </a:prstGeom>
          <a:noFill/>
        </p:spPr>
        <p:txBody>
          <a:bodyPr wrap="square" rtlCol="0">
            <a:spAutoFit/>
          </a:bodyPr>
          <a:lstStyle/>
          <a:p>
            <a:r>
              <a:rPr lang="en-US" sz="1600" dirty="0"/>
              <a:t>Where Innovation Happens</a:t>
            </a:r>
          </a:p>
        </p:txBody>
      </p:sp>
    </p:spTree>
    <p:extLst>
      <p:ext uri="{BB962C8B-B14F-4D97-AF65-F5344CB8AC3E}">
        <p14:creationId xmlns:p14="http://schemas.microsoft.com/office/powerpoint/2010/main" val="186060238"/>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9508-9257-4D32-A21F-71DFEBEDC238}"/>
              </a:ext>
            </a:extLst>
          </p:cNvPr>
          <p:cNvSpPr>
            <a:spLocks noGrp="1"/>
          </p:cNvSpPr>
          <p:nvPr>
            <p:ph type="title"/>
          </p:nvPr>
        </p:nvSpPr>
        <p:spPr>
          <a:xfrm>
            <a:off x="685800" y="609600"/>
            <a:ext cx="7772400" cy="1143000"/>
          </a:xfrm>
        </p:spPr>
        <p:txBody>
          <a:bodyPr/>
          <a:lstStyle/>
          <a:p>
            <a:r>
              <a:rPr lang="en-US" dirty="0"/>
              <a:t>Why Use Aquaponics?</a:t>
            </a:r>
          </a:p>
        </p:txBody>
      </p:sp>
      <p:pic>
        <p:nvPicPr>
          <p:cNvPr id="1026" name="Picture 2" descr="Image result for aquaponics">
            <a:extLst>
              <a:ext uri="{FF2B5EF4-FFF2-40B4-BE49-F238E27FC236}">
                <a16:creationId xmlns:a16="http://schemas.microsoft.com/office/drawing/2014/main" id="{50A6C11A-A93E-4F1F-B92D-14BB620EBCF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2090" y="1981200"/>
            <a:ext cx="54998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85466"/>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1"/>
          <p:cNvSpPr>
            <a:spLocks noGrp="1"/>
          </p:cNvSpPr>
          <p:nvPr>
            <p:ph type="title"/>
          </p:nvPr>
        </p:nvSpPr>
        <p:spPr>
          <a:xfrm>
            <a:off x="4809069" y="76200"/>
            <a:ext cx="3880551" cy="1411455"/>
          </a:xfrm>
        </p:spPr>
        <p:txBody>
          <a:bodyPr anchor="b">
            <a:normAutofit/>
          </a:bodyPr>
          <a:lstStyle/>
          <a:p>
            <a:pPr>
              <a:lnSpc>
                <a:spcPct val="90000"/>
              </a:lnSpc>
            </a:pPr>
            <a:r>
              <a:rPr lang="en-US" sz="4200" b="1" dirty="0"/>
              <a:t>Shifting Trends in food markets</a:t>
            </a:r>
          </a:p>
        </p:txBody>
      </p:sp>
      <p:sp>
        <p:nvSpPr>
          <p:cNvPr id="4104" name="Rectangle 410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2D103F-6A61-4EF5-9C0F-DCD091F1927A}"/>
              </a:ext>
            </a:extLst>
          </p:cNvPr>
          <p:cNvPicPr>
            <a:picLocks noChangeAspect="1"/>
          </p:cNvPicPr>
          <p:nvPr/>
        </p:nvPicPr>
        <p:blipFill>
          <a:blip r:embed="rId3"/>
          <a:stretch>
            <a:fillRect/>
          </a:stretch>
        </p:blipFill>
        <p:spPr>
          <a:xfrm>
            <a:off x="191844" y="202830"/>
            <a:ext cx="3916219" cy="3721897"/>
          </a:xfrm>
          <a:prstGeom prst="rect">
            <a:avLst/>
          </a:prstGeom>
        </p:spPr>
      </p:pic>
      <p:cxnSp>
        <p:nvCxnSpPr>
          <p:cNvPr id="4105" name="Straight Connector 410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101" name="Content Placeholder 2"/>
          <p:cNvGraphicFramePr>
            <a:graphicFrameLocks noGrp="1"/>
          </p:cNvGraphicFramePr>
          <p:nvPr>
            <p:ph idx="1"/>
            <p:extLst>
              <p:ext uri="{D42A27DB-BD31-4B8C-83A1-F6EECF244321}">
                <p14:modId xmlns:p14="http://schemas.microsoft.com/office/powerpoint/2010/main" val="4083172352"/>
              </p:ext>
            </p:extLst>
          </p:nvPr>
        </p:nvGraphicFramePr>
        <p:xfrm>
          <a:off x="4354686" y="1600200"/>
          <a:ext cx="4789314"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grocery store with various vegetables&#10;&#10;Description automatically generated">
            <a:extLst>
              <a:ext uri="{FF2B5EF4-FFF2-40B4-BE49-F238E27FC236}">
                <a16:creationId xmlns:a16="http://schemas.microsoft.com/office/drawing/2014/main" id="{E7E54DE1-7416-6EDC-4A95-D12ADF5F5B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091" y="4077127"/>
            <a:ext cx="3942710" cy="2628473"/>
          </a:xfrm>
          <a:prstGeom prst="rect">
            <a:avLst/>
          </a:prstGeom>
        </p:spPr>
      </p:pic>
    </p:spTree>
    <p:extLst>
      <p:ext uri="{BB962C8B-B14F-4D97-AF65-F5344CB8AC3E}">
        <p14:creationId xmlns:p14="http://schemas.microsoft.com/office/powerpoint/2010/main" val="3930572996"/>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b="1" u="sng" dirty="0">
                <a:solidFill>
                  <a:schemeClr val="tx1"/>
                </a:solidFill>
              </a:rPr>
              <a:t>Key Advantages of Aquaponics</a:t>
            </a:r>
          </a:p>
        </p:txBody>
      </p:sp>
      <p:sp>
        <p:nvSpPr>
          <p:cNvPr id="5123" name="Content Placeholder 3"/>
          <p:cNvSpPr>
            <a:spLocks noGrp="1"/>
          </p:cNvSpPr>
          <p:nvPr>
            <p:ph idx="1"/>
          </p:nvPr>
        </p:nvSpPr>
        <p:spPr>
          <a:xfrm>
            <a:off x="228600" y="1447800"/>
            <a:ext cx="8534400" cy="5410200"/>
          </a:xfrm>
        </p:spPr>
        <p:txBody>
          <a:bodyPr/>
          <a:lstStyle/>
          <a:p>
            <a:pPr>
              <a:spcBef>
                <a:spcPct val="0"/>
              </a:spcBef>
            </a:pPr>
            <a:r>
              <a:rPr lang="en-US" sz="2400" b="1" dirty="0">
                <a:latin typeface="Comic Sans MS" pitchFamily="66" charset="0"/>
              </a:rPr>
              <a:t>Water Efficiency (30%-60% less water than hydroponics)</a:t>
            </a:r>
          </a:p>
          <a:p>
            <a:pPr>
              <a:spcBef>
                <a:spcPct val="0"/>
              </a:spcBef>
            </a:pPr>
            <a:endParaRPr lang="en-US" sz="2400" b="1" dirty="0">
              <a:latin typeface="Comic Sans MS" pitchFamily="66" charset="0"/>
            </a:endParaRPr>
          </a:p>
          <a:p>
            <a:pPr marL="0" indent="0">
              <a:spcBef>
                <a:spcPct val="0"/>
              </a:spcBef>
              <a:buNone/>
            </a:pPr>
            <a:endParaRPr lang="en-US" sz="2400" b="1" dirty="0">
              <a:latin typeface="Comic Sans MS" pitchFamily="66" charset="0"/>
            </a:endParaRPr>
          </a:p>
          <a:p>
            <a:pPr>
              <a:spcBef>
                <a:spcPct val="0"/>
              </a:spcBef>
            </a:pPr>
            <a:r>
              <a:rPr lang="en-US" sz="2400" b="1" dirty="0">
                <a:latin typeface="Comic Sans MS" pitchFamily="66" charset="0"/>
              </a:rPr>
              <a:t>Reduces Synthetic Fertilizer Use</a:t>
            </a: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r>
              <a:rPr lang="en-US" sz="2400" b="1" dirty="0">
                <a:latin typeface="Comic Sans MS" pitchFamily="66" charset="0"/>
              </a:rPr>
              <a:t>Integrated Production</a:t>
            </a: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r>
              <a:rPr lang="en-US" sz="2400" b="1" dirty="0">
                <a:latin typeface="Comic Sans MS" pitchFamily="66" charset="0"/>
              </a:rPr>
              <a:t>Potential Microbiome Benefits</a:t>
            </a:r>
          </a:p>
          <a:p>
            <a:pPr marL="0" indent="0">
              <a:spcBef>
                <a:spcPct val="0"/>
              </a:spcBef>
              <a:buNone/>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r>
              <a:rPr lang="en-US" sz="2400" b="1" dirty="0">
                <a:latin typeface="Comic Sans MS" pitchFamily="66" charset="0"/>
              </a:rPr>
              <a:t>Year-round production</a:t>
            </a: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a:p>
            <a:pPr>
              <a:spcBef>
                <a:spcPct val="0"/>
              </a:spcBef>
            </a:pPr>
            <a:endParaRPr lang="en-US" sz="2400" b="1" dirty="0">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pic>
        <p:nvPicPr>
          <p:cNvPr id="6" name="Picture 5">
            <a:extLst>
              <a:ext uri="{FF2B5EF4-FFF2-40B4-BE49-F238E27FC236}">
                <a16:creationId xmlns:a16="http://schemas.microsoft.com/office/drawing/2014/main" id="{AC57EA5E-86FE-4D61-92CB-C5AF6B437556}"/>
              </a:ext>
            </a:extLst>
          </p:cNvPr>
          <p:cNvPicPr>
            <a:picLocks noChangeAspect="1"/>
          </p:cNvPicPr>
          <p:nvPr/>
        </p:nvPicPr>
        <p:blipFill>
          <a:blip r:embed="rId3"/>
          <a:stretch>
            <a:fillRect/>
          </a:stretch>
        </p:blipFill>
        <p:spPr>
          <a:xfrm>
            <a:off x="5715000" y="2134508"/>
            <a:ext cx="2906887" cy="1661445"/>
          </a:xfrm>
          <a:prstGeom prst="rect">
            <a:avLst/>
          </a:prstGeom>
        </p:spPr>
      </p:pic>
      <p:pic>
        <p:nvPicPr>
          <p:cNvPr id="4" name="Picture 3">
            <a:extLst>
              <a:ext uri="{FF2B5EF4-FFF2-40B4-BE49-F238E27FC236}">
                <a16:creationId xmlns:a16="http://schemas.microsoft.com/office/drawing/2014/main" id="{3E536A01-66BB-685E-B28C-8F233C4D56CC}"/>
              </a:ext>
            </a:extLst>
          </p:cNvPr>
          <p:cNvPicPr>
            <a:picLocks noChangeAspect="1"/>
          </p:cNvPicPr>
          <p:nvPr/>
        </p:nvPicPr>
        <p:blipFill>
          <a:blip r:embed="rId4"/>
          <a:stretch>
            <a:fillRect/>
          </a:stretch>
        </p:blipFill>
        <p:spPr>
          <a:xfrm>
            <a:off x="5638800" y="4472151"/>
            <a:ext cx="2590800" cy="1613140"/>
          </a:xfrm>
          <a:prstGeom prst="rect">
            <a:avLst/>
          </a:prstGeom>
        </p:spPr>
      </p:pic>
    </p:spTree>
    <p:extLst>
      <p:ext uri="{BB962C8B-B14F-4D97-AF65-F5344CB8AC3E}">
        <p14:creationId xmlns:p14="http://schemas.microsoft.com/office/powerpoint/2010/main" val="746472449"/>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0ECFA4-4FE2-6F3A-1996-9297163E66C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5E8A8D-CA55-69C6-3D63-5C6E942B1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DB99F-F3FE-1737-5FCE-B58C526E6F09}"/>
              </a:ext>
            </a:extLst>
          </p:cNvPr>
          <p:cNvSpPr>
            <a:spLocks noGrp="1"/>
          </p:cNvSpPr>
          <p:nvPr>
            <p:ph type="title"/>
          </p:nvPr>
        </p:nvSpPr>
        <p:spPr>
          <a:xfrm>
            <a:off x="4809069" y="228600"/>
            <a:ext cx="3649132" cy="1716255"/>
          </a:xfrm>
        </p:spPr>
        <p:txBody>
          <a:bodyPr anchor="b">
            <a:noAutofit/>
          </a:bodyPr>
          <a:lstStyle/>
          <a:p>
            <a:pPr>
              <a:lnSpc>
                <a:spcPct val="90000"/>
              </a:lnSpc>
            </a:pPr>
            <a:r>
              <a:rPr lang="en-US" b="1" dirty="0"/>
              <a:t>Advantages of Aquaponics</a:t>
            </a:r>
            <a:endParaRPr lang="en-US" dirty="0"/>
          </a:p>
        </p:txBody>
      </p:sp>
      <p:sp>
        <p:nvSpPr>
          <p:cNvPr id="14" name="Rectangle 13">
            <a:extLst>
              <a:ext uri="{FF2B5EF4-FFF2-40B4-BE49-F238E27FC236}">
                <a16:creationId xmlns:a16="http://schemas.microsoft.com/office/drawing/2014/main" id="{61843F8B-6F31-428F-355E-5626D6471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725D20-C1C4-D36E-F0AF-A513F2EE21AC}"/>
              </a:ext>
            </a:extLst>
          </p:cNvPr>
          <p:cNvPicPr>
            <a:picLocks noChangeAspect="1"/>
          </p:cNvPicPr>
          <p:nvPr/>
        </p:nvPicPr>
        <p:blipFill>
          <a:blip r:embed="rId2"/>
          <a:stretch>
            <a:fillRect/>
          </a:stretch>
        </p:blipFill>
        <p:spPr>
          <a:xfrm>
            <a:off x="207052" y="751830"/>
            <a:ext cx="3916218" cy="5420371"/>
          </a:xfrm>
          <a:prstGeom prst="rect">
            <a:avLst/>
          </a:prstGeom>
        </p:spPr>
      </p:pic>
      <p:sp>
        <p:nvSpPr>
          <p:cNvPr id="3" name="Content Placeholder 2">
            <a:extLst>
              <a:ext uri="{FF2B5EF4-FFF2-40B4-BE49-F238E27FC236}">
                <a16:creationId xmlns:a16="http://schemas.microsoft.com/office/drawing/2014/main" id="{26BE308C-EAD4-96DA-1AEC-D14EB8FC346E}"/>
              </a:ext>
            </a:extLst>
          </p:cNvPr>
          <p:cNvSpPr>
            <a:spLocks noGrp="1"/>
          </p:cNvSpPr>
          <p:nvPr>
            <p:ph idx="1"/>
          </p:nvPr>
        </p:nvSpPr>
        <p:spPr>
          <a:xfrm>
            <a:off x="4794437" y="2438400"/>
            <a:ext cx="3587561" cy="3917949"/>
          </a:xfrm>
        </p:spPr>
        <p:txBody>
          <a:bodyPr anchor="t">
            <a:normAutofit/>
          </a:bodyPr>
          <a:lstStyle/>
          <a:p>
            <a:r>
              <a:rPr lang="en-US" sz="1700" b="1" dirty="0">
                <a:solidFill>
                  <a:schemeClr val="tx1">
                    <a:alpha val="80000"/>
                  </a:schemeClr>
                </a:solidFill>
                <a:latin typeface="Comic Sans MS" pitchFamily="66" charset="0"/>
              </a:rPr>
              <a:t>Provides nutrient rich effluent to hydroponically grown plants (no fertilizers needed)</a:t>
            </a:r>
          </a:p>
          <a:p>
            <a:endParaRPr lang="en-US" sz="1700" b="1" dirty="0">
              <a:solidFill>
                <a:schemeClr val="tx1">
                  <a:alpha val="80000"/>
                </a:schemeClr>
              </a:solidFill>
              <a:latin typeface="Comic Sans MS" pitchFamily="66" charset="0"/>
            </a:endParaRPr>
          </a:p>
          <a:p>
            <a:r>
              <a:rPr lang="en-US" sz="1700" b="1" dirty="0">
                <a:solidFill>
                  <a:schemeClr val="tx1">
                    <a:alpha val="80000"/>
                  </a:schemeClr>
                </a:solidFill>
                <a:latin typeface="Comic Sans MS" pitchFamily="66" charset="0"/>
              </a:rPr>
              <a:t>Nutrients considered organic</a:t>
            </a:r>
          </a:p>
          <a:p>
            <a:pPr marL="0" indent="0">
              <a:buNone/>
            </a:pPr>
            <a:endParaRPr lang="en-US" sz="1700" b="1" dirty="0">
              <a:solidFill>
                <a:schemeClr val="tx1">
                  <a:alpha val="80000"/>
                </a:schemeClr>
              </a:solidFill>
              <a:latin typeface="Comic Sans MS" pitchFamily="66" charset="0"/>
            </a:endParaRPr>
          </a:p>
          <a:p>
            <a:r>
              <a:rPr lang="en-US" sz="1700" b="1" dirty="0">
                <a:solidFill>
                  <a:schemeClr val="tx1">
                    <a:alpha val="80000"/>
                  </a:schemeClr>
                </a:solidFill>
                <a:latin typeface="Comic Sans MS" pitchFamily="66" charset="0"/>
              </a:rPr>
              <a:t>Adequate nutrients available when allowed to build up in aquaculture system</a:t>
            </a:r>
          </a:p>
          <a:p>
            <a:endParaRPr lang="en-US" sz="1700" dirty="0">
              <a:solidFill>
                <a:schemeClr val="tx1">
                  <a:alpha val="80000"/>
                </a:schemeClr>
              </a:solidFill>
            </a:endParaRPr>
          </a:p>
        </p:txBody>
      </p:sp>
      <p:cxnSp>
        <p:nvCxnSpPr>
          <p:cNvPr id="16" name="Straight Connector 15">
            <a:extLst>
              <a:ext uri="{FF2B5EF4-FFF2-40B4-BE49-F238E27FC236}">
                <a16:creationId xmlns:a16="http://schemas.microsoft.com/office/drawing/2014/main" id="{0AC86767-F6C9-FDAE-22E2-8E0A4857C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1FB4ADCC-978C-8BB5-8160-709252E3093B}"/>
              </a:ext>
            </a:extLst>
          </p:cNvPr>
          <p:cNvSpPr/>
          <p:nvPr/>
        </p:nvSpPr>
        <p:spPr>
          <a:xfrm>
            <a:off x="3296612" y="2224423"/>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Oval 4">
            <a:extLst>
              <a:ext uri="{FF2B5EF4-FFF2-40B4-BE49-F238E27FC236}">
                <a16:creationId xmlns:a16="http://schemas.microsoft.com/office/drawing/2014/main" id="{530DD362-83A3-8441-4E03-0C69F3A49678}"/>
              </a:ext>
            </a:extLst>
          </p:cNvPr>
          <p:cNvSpPr/>
          <p:nvPr/>
        </p:nvSpPr>
        <p:spPr>
          <a:xfrm>
            <a:off x="3296612" y="3180863"/>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Oval 5">
            <a:extLst>
              <a:ext uri="{FF2B5EF4-FFF2-40B4-BE49-F238E27FC236}">
                <a16:creationId xmlns:a16="http://schemas.microsoft.com/office/drawing/2014/main" id="{CC7E94E5-10FE-9337-4569-6F8DA3DFD2ED}"/>
              </a:ext>
            </a:extLst>
          </p:cNvPr>
          <p:cNvSpPr/>
          <p:nvPr/>
        </p:nvSpPr>
        <p:spPr>
          <a:xfrm>
            <a:off x="3345745" y="3677137"/>
            <a:ext cx="762000" cy="2717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CBA0A4CB-2ECA-3341-3547-D7CD1A7E4816}"/>
              </a:ext>
            </a:extLst>
          </p:cNvPr>
          <p:cNvSpPr txBox="1"/>
          <p:nvPr/>
        </p:nvSpPr>
        <p:spPr>
          <a:xfrm>
            <a:off x="1175146" y="23702"/>
            <a:ext cx="1561325" cy="646331"/>
          </a:xfrm>
          <a:prstGeom prst="rect">
            <a:avLst/>
          </a:prstGeom>
          <a:noFill/>
        </p:spPr>
        <p:txBody>
          <a:bodyPr wrap="none" rtlCol="0">
            <a:spAutoFit/>
          </a:bodyPr>
          <a:lstStyle/>
          <a:p>
            <a:r>
              <a:rPr lang="en-US" sz="3600" b="1" dirty="0">
                <a:solidFill>
                  <a:schemeClr val="bg1"/>
                </a:solidFill>
              </a:rPr>
              <a:t>Micros</a:t>
            </a:r>
          </a:p>
        </p:txBody>
      </p:sp>
      <p:sp>
        <p:nvSpPr>
          <p:cNvPr id="7" name="Oval 6">
            <a:extLst>
              <a:ext uri="{FF2B5EF4-FFF2-40B4-BE49-F238E27FC236}">
                <a16:creationId xmlns:a16="http://schemas.microsoft.com/office/drawing/2014/main" id="{BD946943-3E01-D94B-61C2-0FB983E26664}"/>
              </a:ext>
            </a:extLst>
          </p:cNvPr>
          <p:cNvSpPr/>
          <p:nvPr/>
        </p:nvSpPr>
        <p:spPr>
          <a:xfrm>
            <a:off x="3330220" y="3942754"/>
            <a:ext cx="762000" cy="271785"/>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Oval 8">
            <a:extLst>
              <a:ext uri="{FF2B5EF4-FFF2-40B4-BE49-F238E27FC236}">
                <a16:creationId xmlns:a16="http://schemas.microsoft.com/office/drawing/2014/main" id="{FB1EAD66-856E-C96F-7801-B1F3484A8960}"/>
              </a:ext>
            </a:extLst>
          </p:cNvPr>
          <p:cNvSpPr/>
          <p:nvPr/>
        </p:nvSpPr>
        <p:spPr>
          <a:xfrm>
            <a:off x="3326824" y="4189625"/>
            <a:ext cx="762000" cy="271785"/>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Oval 10">
            <a:extLst>
              <a:ext uri="{FF2B5EF4-FFF2-40B4-BE49-F238E27FC236}">
                <a16:creationId xmlns:a16="http://schemas.microsoft.com/office/drawing/2014/main" id="{14F721D7-8412-CEFC-DBFD-3FF0DCC2C953}"/>
              </a:ext>
            </a:extLst>
          </p:cNvPr>
          <p:cNvSpPr/>
          <p:nvPr/>
        </p:nvSpPr>
        <p:spPr>
          <a:xfrm>
            <a:off x="3344047" y="4453757"/>
            <a:ext cx="762000" cy="271785"/>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Oval 12">
            <a:extLst>
              <a:ext uri="{FF2B5EF4-FFF2-40B4-BE49-F238E27FC236}">
                <a16:creationId xmlns:a16="http://schemas.microsoft.com/office/drawing/2014/main" id="{9034BF20-3479-5EF4-23A8-5BCA246587A4}"/>
              </a:ext>
            </a:extLst>
          </p:cNvPr>
          <p:cNvSpPr/>
          <p:nvPr/>
        </p:nvSpPr>
        <p:spPr>
          <a:xfrm>
            <a:off x="3276600" y="4909814"/>
            <a:ext cx="762000" cy="1274437"/>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277817619"/>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2"/>
          <p:cNvSpPr>
            <a:spLocks noGrp="1"/>
          </p:cNvSpPr>
          <p:nvPr>
            <p:ph type="title"/>
          </p:nvPr>
        </p:nvSpPr>
        <p:spPr>
          <a:xfrm>
            <a:off x="480060" y="325369"/>
            <a:ext cx="3276451" cy="1956841"/>
          </a:xfrm>
        </p:spPr>
        <p:txBody>
          <a:bodyPr anchor="b">
            <a:normAutofit fontScale="90000"/>
          </a:bodyPr>
          <a:lstStyle/>
          <a:p>
            <a:pPr>
              <a:lnSpc>
                <a:spcPct val="90000"/>
              </a:lnSpc>
            </a:pPr>
            <a:r>
              <a:rPr lang="en-US" sz="4300" b="1" u="sng" dirty="0"/>
              <a:t>Where Aquaponics has a Unique Advantage</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A31C34-5EFD-74C2-767B-A551DE3DA959}"/>
              </a:ext>
            </a:extLst>
          </p:cNvPr>
          <p:cNvSpPr>
            <a:spLocks noGrp="1"/>
          </p:cNvSpPr>
          <p:nvPr>
            <p:ph idx="1"/>
          </p:nvPr>
        </p:nvSpPr>
        <p:spPr>
          <a:xfrm>
            <a:off x="366998" y="3042404"/>
            <a:ext cx="3502573" cy="3320668"/>
          </a:xfrm>
        </p:spPr>
        <p:txBody>
          <a:bodyPr>
            <a:normAutofit/>
          </a:bodyPr>
          <a:lstStyle/>
          <a:p>
            <a:r>
              <a:rPr lang="en-US" sz="1900" b="1" dirty="0"/>
              <a:t>Microbiome driven plant performance (Diverse and complex bacterial load in)</a:t>
            </a:r>
          </a:p>
          <a:p>
            <a:endParaRPr lang="en-US" sz="1900" b="1" dirty="0"/>
          </a:p>
          <a:p>
            <a:r>
              <a:rPr lang="en-US" sz="1900" b="1" dirty="0"/>
              <a:t>Nutrient recycling vs hydroponics</a:t>
            </a:r>
          </a:p>
          <a:p>
            <a:endParaRPr lang="en-US" sz="1900" b="1" dirty="0"/>
          </a:p>
          <a:p>
            <a:r>
              <a:rPr lang="en-US" sz="1900" b="1" dirty="0"/>
              <a:t>Waste &gt;&gt; Revenue Potential</a:t>
            </a:r>
            <a:endParaRPr lang="en-US" sz="1900" dirty="0"/>
          </a:p>
          <a:p>
            <a:endParaRPr lang="en-US" sz="1900" dirty="0"/>
          </a:p>
        </p:txBody>
      </p:sp>
      <p:pic>
        <p:nvPicPr>
          <p:cNvPr id="5" name="Picture 4">
            <a:extLst>
              <a:ext uri="{FF2B5EF4-FFF2-40B4-BE49-F238E27FC236}">
                <a16:creationId xmlns:a16="http://schemas.microsoft.com/office/drawing/2014/main" id="{89B25B78-51DD-45B5-8EB2-B9C03EB41884}"/>
              </a:ext>
            </a:extLst>
          </p:cNvPr>
          <p:cNvPicPr>
            <a:picLocks noChangeAspect="1"/>
          </p:cNvPicPr>
          <p:nvPr/>
        </p:nvPicPr>
        <p:blipFill rotWithShape="1">
          <a:blip r:embed="rId3"/>
          <a:srcRect l="17941" r="1794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38206772"/>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edenaeternaproject.org/images/TristrinsIBCsystem.JPG"/>
          <p:cNvPicPr>
            <a:picLocks noChangeAspect="1" noChangeArrowheads="1"/>
          </p:cNvPicPr>
          <p:nvPr/>
        </p:nvPicPr>
        <p:blipFill rotWithShape="1">
          <a:blip r:embed="rId2" cstate="print"/>
          <a:srcRect t="240" r="6" b="11099"/>
          <a:stretch/>
        </p:blipFill>
        <p:spPr bwMode="auto">
          <a:xfrm>
            <a:off x="20" y="1"/>
            <a:ext cx="3050602" cy="2258568"/>
          </a:xfrm>
          <a:prstGeom prst="rect">
            <a:avLst/>
          </a:prstGeom>
          <a:noFill/>
        </p:spPr>
      </p:pic>
      <p:pic>
        <p:nvPicPr>
          <p:cNvPr id="66564" name="Picture 4" descr="http://naturallyearthfriendly.com/wp-content/uploads/2012/01/aquaponics-system-design.jpg"/>
          <p:cNvPicPr>
            <a:picLocks noChangeAspect="1" noChangeArrowheads="1"/>
          </p:cNvPicPr>
          <p:nvPr/>
        </p:nvPicPr>
        <p:blipFill rotWithShape="1">
          <a:blip r:embed="rId3" cstate="print"/>
          <a:srcRect l="9842" r="-1" b="-1"/>
          <a:stretch/>
        </p:blipFill>
        <p:spPr bwMode="auto">
          <a:xfrm>
            <a:off x="20" y="2299716"/>
            <a:ext cx="3050602" cy="2258568"/>
          </a:xfrm>
          <a:prstGeom prst="rect">
            <a:avLst/>
          </a:prstGeom>
          <a:noFill/>
        </p:spPr>
      </p:pic>
      <p:pic>
        <p:nvPicPr>
          <p:cNvPr id="66568" name="Picture 8" descr="http://www.livingmandala.com/Living_Mandala/Aquaponics_Course_files/tray.jpg"/>
          <p:cNvPicPr>
            <a:picLocks noChangeAspect="1" noChangeArrowheads="1"/>
          </p:cNvPicPr>
          <p:nvPr/>
        </p:nvPicPr>
        <p:blipFill rotWithShape="1">
          <a:blip r:embed="rId4" cstate="print"/>
          <a:srcRect r="6" b="1619"/>
          <a:stretch/>
        </p:blipFill>
        <p:spPr bwMode="auto">
          <a:xfrm>
            <a:off x="20" y="4599432"/>
            <a:ext cx="3050602" cy="2258568"/>
          </a:xfrm>
          <a:prstGeom prst="rect">
            <a:avLst/>
          </a:prstGeom>
          <a:noFill/>
        </p:spPr>
      </p:pic>
      <p:cxnSp>
        <p:nvCxnSpPr>
          <p:cNvPr id="77" name="Straight Connector 76">
            <a:extLst>
              <a:ext uri="{FF2B5EF4-FFF2-40B4-BE49-F238E27FC236}">
                <a16:creationId xmlns:a16="http://schemas.microsoft.com/office/drawing/2014/main" id="{EABEAC19-ED41-498D-B459-DB53D5BECC0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72143"/>
            <a:ext cx="304824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932DF5-8421-492A-8D03-BBD9C31515B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5075"/>
            <a:ext cx="304824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EA1EE36-BDB4-4DA2-A0C9-0BA4331E7F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79018" y="639400"/>
            <a:ext cx="5073492" cy="5578521"/>
          </a:xfrm>
          <a:prstGeom prst="rect">
            <a:avLst/>
          </a:prstGeom>
          <a:solidFill>
            <a:schemeClr val="tx1">
              <a:lumMod val="75000"/>
              <a:lumOff val="25000"/>
            </a:schemeClr>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6566" name="AutoShape 6" descr="data:image/jpeg;base64,/9j/4AAQSkZJRgABAQAAAQABAAD/2wCEAAkGBhQSEBMUExIWFRUVGRgaFxgXFxgYGBcaFRgYFhoXGhgcGyYeFxokGhoXHy8gIycpLCwsGB8xNTAqNSYrLCkBCQoKDgwOGg8PGiwkHyQpKSwpLCwpLCwpKSwsLCwsKSkpLCwsKSwpKSksLCksLCwsLCksKSwsLCksKSwpLCwsLP/AABEIAMMBAwMBIgACEQEDEQH/xAAcAAABBQEBAQAAAAAAAAAAAAAFAAMEBgcCAQj/xABIEAABAwIDBQUFBQUIAAQHAAABAgMRACEEEjEFBkFRYRMicYGRBzKhscEjQlLR8BRicrPhCBUzNXSCkvEkVKKyFjRDZMLi8v/EABkBAAMBAQEAAAAAAAAAAAAAAAABAgMEBf/EAC8RAAICAQMDAgMHBQAAAAAAAAABAhEDEiExBBNBIlEFMmEUIzNxkaHBQ1KB0fD/2gAMAwEAAhEDEQA/AMNq3ezPCdpi1pmPslH0W3VRq6eyoD9sc59iuPHO2PlNTN1FsDQv7hRYqvB4wJ8YGsTTp2O0PdCRMDn86b2ljwhMEKmDYAyfQGPGoeGeQrs1qJStJBCFKIzHRUJ42gA9TXJByn5L2J/YMpXl7VOfgkET4xXqsGJ/xYA14f8AQobitmOOhl5nJ2mYSlxaDmglKFExc/dm3AchQXfdTrDSkmyXFAJM3ykFSxH4bZR0B61t2pN7MTdELebf7Ksow3A3cI1I4pTytqape0ttPYhWZ51azwzEmPAaJ8qiuKvXFdFKOyILHsPaRMJVqdDz4T1vVi2QXpWhnVxCkqgEkpV7w9068z6ioe5m6ysahDYOUgqIWPuAKiT5ketaDsTdR3DPJ7TCrxOUHI40UhtZPuqWCQtu2qb6G9KeNr/J0Y8u1MZw6g5gmWFnvNnMpJ1EzlBHLKT61ynZjSb2joPj6GKIb0bG7FhDySntWsxey6FKlFS0QLdwEKHRJjWhWzN1cRjFKU07KLSmwieZJvxvFYvE0vSyJS1OyYhtEW4/GTpyp1zAJTJABvPKSI48eF6K7P8AZU4P8XFkDkgSY8TafI0cwvs6waFAqS46ocXHFEf8UwPKKXbfuTZnjG0ApxaUgkptCQSbTwuakYptTcdslbZWJSFDLYGNCZ1i9a7gsE22mGm0tjklIT8qibR3cYfcS46jMpIyjgImb8Tx48aO0nySZGh85sqJPICVHwgCaJt7tYtSFOFspQlKlEr7khKSTCTc2HKtUwWCaaENtpR/CkA+cCTTzreZJSRZQIM8QRBp9mHgVHzY/vJxBnSiGxd28biQC2ytSVTCiChI5d5UCL1tOydyMJh7oZSVcFL75HhNh6TR2rUIpBRljPsjfKBnxCAs6gZiAI/FFz5c65V7E1KUFKxVxyH9K1TNyr0CqSS8DMsHsLQSM2KVHGEjTpNZpvXuqvD4x9llLi221wlSrkgJBkwADc/CvpR/HBJgCb948E2nzOggTreKpu9bGDkvPjvEfiVKo0ASIBP6mi0PSYSnY78/4av6Vbd0Ny3cQoKfCkMJMGIzuRcpTyHNR0m19LBsDY5xjpUhpLWHSbn3lE8EJUo3UeJ0FaG1slIDSQhQgG8hOVIBABgzcEkRXN1M9K0xW5NFMZ3Ca9JiCCTySZESNNb1I/8Ah7DpKcqfugnMqCYJKrD3RbrbnVwa2UhKSoKWoJugTaTyTp5m80w/soKcaBzAAElKe6mZAEkHUCbDrXmt5UrsHZQ8Ts4IeZyoypX2qR9pM5WnFJOXUEEJgi0iqyXHQoE3GpHeHOB41fdobOyv4GCYDqkSTJWCCmZN1ajoJMa1VHsKZug+JBjwmvR6ZXjTkJK+QthNspDCQJGWAQdbnXrWCL1NXzHtqwrxLcqDggAqkC8nqYMR41QlamuxvwCSR5SpUqRQqt/syTOMVafslW/3oqoVa/ZzP7UsCZLShbU95FqiauLQGtHEn8RjzkfGK8KkqF1gfxcj0oclKogzrxt08aWEwSnFQ2lSj+4lR87WrljiKsM7L2H2il9mSSkFRCSUg+WmYnz61Qt4cX+0r+2TOSQACoRrfW5ua1LdjEIwankPqCXSEqykjMEAEybnxjXQ1me8uMQ9i33G7IWpRTHEcD5xPnVOVbJnLnnXDKntrdDs0B9tRUzbMDBWiTFx95M8fUUQ3d3b/bVoZaLYKz7wFk5ZVmKdUxExxvpJBt2xsElxgJWJSsEEHQhRIqvbi4o4fFoCrFpwoVa8SUKqek6l5FKL5QYsjktzTPZlsheFhlxKUqacfQrLEKCm23EmR7wiIJ/OiW39t4ZtxY/aEFK+9CFSpKgZVBTMGYcHXMPvUH38xTycOyUEgLDgcKYIyrygAngSJE8iRWcuu2I9PgKMvWPbShTzVsjSGtusvlSe1bWtQyqABCXsogKTIsVJhKk62HWhm6IdwOIxLaHApLawhM3zIKUuonS+VSfMmqUziCntCmPsymFTxCrQOVj6zVvwW3jiEoWUhFsttDBjNzPK94A5Vz9T1WRYXTpkPM6NU2PtZL6OSx7yeXUcwaIZqzRjaCkKSpJyqHEfq4qzYXeZYTKkJV4EpPnrWGD4pClHNs/fwzWGZNblkSK9y9axnb292KRj+1Li0JkZWwo5csxlgWPjF5p1/wBrWJcTkRkSVWzBIzpMnmYgiLxOtehHqsbVrgO/E2MCvaznZG3cQhIWXS5xIVKx6/lRjE7+hLYWnDOOGQCApIgyRxuRI5Vjh+JYMjabp/UpZYstk1VN69/W8KS2gdq8OH3EE/iPP90eZFD9q7+unDAttFp1QM5jm7McxYSrxFutZepJzgkzJuepPH508vWwpqDInl/tNV2bvm6cq3AFJOoAy+aevjRk7zoc7rXeUbBMgHqVSRlHxPTWsxc2p2LItKpIAPTXx4etd7H2mFgHKA5m4c9QZ4D8q8rD1fUwtveNmUc0lyW5G9yFhzskqW41ILZytrtyST7vUT61U9k7Ke2m+pxxRDST3laAAX7NA0n5am9dbxbq4jt3sQhICV3nME9xKAXFAE8YVp9an7K37LSOwbYDgZzH3lIKkjqEEGCoJ530vXsY+olemt6OqORydMv2CYQyhKUoCUps2gGZtz9ZNSS5EW76+YmPP5VVd3N9Ri1PLUyUttpUr3jPcJTASQJJIOmhgU3sz2iNKdJfKW05VlOYGUqSR9kolMBQ6GDUPHNu3/31/wBGnBZdpYtAKGlKbSswqFxBPSevGDXrpQrERIzoSPxWzSbxAOmlVbZ++JdU6XsOyEhOdAU4krWpMKSkJGYnQQYtHShuB3/xBU52mEQ0ENrccOYpUm8ApSUlSiSRprfgKcoNrb6fog5JW9ZKXsIoODKMQnKknvKlQEECwSL+vGq9t/DZX3E5vdWuRM/eOnA2qHtfexGJdQAyElpbZKwMxUM6ZBVxuQQTrBtRzetsDFOAJVcggggghSQZ1n/uujH6Matctkx5ZRt8GQWkkSYV1tIPzis3Na3t/BZsMufuidfwn+vxrJDXQnsUzylSpUCFWi+w3ZaH9ouIcJyjDrNjEw40IJ5XrOq0v2As5tpuD/7dz+Y1QBuX9yYNpNmkmOcr+KjAokxiJSMiUpSdP/5Fq7Gz0kQrvDlwqn+0neJWFZS2yVNrXoUECANbRYQRoRc1lkmsa1MUpKKszn2iNH+8sQVLBlQIII93KABbQiCI6Gg+HaJgghUdb63BBv503g2c7yQpWUKVClcYPvecTrXeLZS0oQsnMJFh7pmCTNj0j+vnJ6naPPlvuEW9qKaUE3hpMR1tJ6AXNMY90KdS8lPfWkG0QSnn+9lj4U5vLtIg5EpS2lxKS4UgyuEhBmTpaYHFRqI+ycoWUlppQKmQo5iQIkk2nMb2AEmwAqO2sOTWtvAK1uiWveR9JUCRlV7ydAoawoAwTI15iheNeBUlSQQlRETzBhXjem3HpS6qwylGUAn7ySOPhPnSZc7TDEZmkrYJUkKVkU4hfvJB0JSpIUJM94gTatYYNLsKtnmCxanWgwhElS82YDvEGBB6SAZ4edXt/BJwuHbSSAUzE3z8TYfq9Z1snHLZUCleUlMEpPBWoMaeHCi2J3gzpAW5mCZiZJExadeGlc/UYZzkkuAZcWdqIWxmSRKSRlOoKhYdRKfnRc7UDSDnIFhfyvWd7IX2ilJHIEjnkUkyOsSPOmNubWW4txxaospITymxA6SY6wTXLl+Ha2q4ErDe2sYcXKmUk9mCQq19JsdYBn9RVXDyQTJIzTOX6CoeG2g6AUIUqCIygkAza8cKZU+lJyqmeJABv58BXbh6btrR4/cej3LtubvelkIadjJpmH3ZJOZXQTw4GeFXjazyWchPulQk/r1rGSZEpM8rXq17vbxl7DnCvTKY7JeumjZ66hPpyrzur6FSl3Ir81/I09qLdtJGbLeJ48wfpVYwyB25ChGW6genH0r3GbVLbaGQpSYnUfvKFyfduBA6npXO1mVFaET3wnK6rn3la9MvHjWWDppR9PuSQsXiio/IcgTI+Zq6+zvYDbqVOLuQrLEwDYW+NUEYhOYSeImLwOQ8BV5RiVMtqSwvs0ri6IHgoHn1rvyZoYHFSWxUWk7ZYt6FkrCEEpH7K9lkTCjCDI6aUE2qEowbGFZSO1WO86SUZVyiCTGh7wzDTLQHH7bxPaoW++pSEggnTUCykgakjXQzRDauI+ybdSQZCYPMGFfnU5evljyJ41s9jTvU7QP3phrNhpUG2kolcKAdecu4tZIzq7uZKRcCeU1AwiUtuNJxCwtkKL6koKiFd0ZE3HvKMA8IPSndq4toYwBzKM6Uk5ogKg2UTzTF/CknBtu5lpdQlKIAzSO0M3KRBJQm8c/Wuj7VLIk0qVDeaU9jzEYFx/tcVnQzmKikXJzEiRABKU3Ek/isDVk2Pvgh9jscayW3UJKEvQrs12sHOCeGsjiIqtnbxZZdbbXm7XuqlGiIBmD9+eMmI9JG52LlRQTJiTN5E3+dS+rlgx6oq35IWTS9gexsxLCFhxvK6oBeUxOULTCgZgozRljobzNX7eggvKPAobVNrdwAyNeQ9aYxQT2akLSlSNcqhIsAbEd5Huj3SOFNbY3naWUqUAgAJSUkhVhooCxPURXTD4rh6mEVVNG+PJHVbBG0cD2jakQBIIEkC8W424ViKhevoTBYxD3+CoE8vdUBxkG8dYr58c1PjXdilfB1Sp7o5pUqVakCrUf7PH+au/6Zz+YzWXVqH9nr/NHY/wDLOfzGaAPosmse9qbyTiVBarNhcQJKi4lCm2+hCsxP7o8K1fHu9m0tcZsiSqMwQDAmCo2SOtfNO8+3HMRiXHXRClESIyhMAACDcQIF71hmxuaSMcr2oi/t+UBJAyzJj3v60sewW1JXMtKsVATHQjmKYYw5UZg+QnXib0VwiyhJbc7zRBBSpMESdQdDc86zhjUXTOaqJW3Epcaw6zooJubQCJn4VDxm0gtqFuypB7oMmxtE8rA+VNbaVlSylJzIQmB4ydesRQxt7MQMoJ/XpV5OnjN22ImKWHGiltCitN1mZCgCbgcAM16G5TyoxgVKRm7NSFSCCJJjN3Z04Hxrv9gLbDsquDrpBgkRx1NEVSpFAJ1sxKdRw8OVJLpUjNFhE+PKouFxpSrvEkcePn4zRbFJSWfs4yrBkTcFMaD0qZItxrkJbnmMSgm0ggCZsQf6VC3ww6v2hY4WPhI4eYrndR7LiAORBHSDB+Hyqzby7ICsShdoIg+IP5E+lapekn5ZAHZuGyNuO2+zED+MxHp9aDNpzuJTNyf1NW11ot4IIIHaOAuHoSoKHmAAPWqlu61OJngJN/SstFWVFcsMrfCVKiSoEJB10EH6R400pORRMCR4GD4868DC1KSG0lS1KNuZVwrltlaypJTlyRmuLSY89a5NJjKL5D+8jC3D2mnaJBJItmUCpQ9TU58KThVOLPfcQhNp0AA9VU3tLAF13DIBjuCSNYhP9T5U/vY4AkJmEoufHQV1dvSm/wBBoBYrYrzZTmAAUJScwKSIBmx5H4GkMY4iChwwdL6j+GTagb+PLqspdJSiyEkqIA/dHAdKKbO3VfcylkBc6ZVJv0uRfoa45QSX3jRVBDC7fdBgwqZFxcSOlWLFbwYT9kYLbQStKpdZlYSlWudGoIJvlm3IUA2VhD2wQtMKEyCIIsaF7RQUZiQYBI6Ty8TSjihWyHtRZXNtJdDjrbKG4y5lkBTi1KsEpP3RAJJvAFoJFR8AgrJJy5Ui4zZSRMQm9z0qLh0IaaAdmMnaKjXMpSUJERe2blpXWBxbDvaOuAoYRZtGbvrIFyYuVG2lhPQms80WvyREhp2M6u7lkmEnUdD1ojukcuMSDYLSseeUn6R51XsZtkuLKlCNLiSbWBUeJiL0e3TzlTjhAKUJgk6ys92OtjUvE2qfklLcW2N4VuEwcqdIGp8T+VCFFMHiTTL5hRBOhI/XWl2ykIcCW5KgAVGZSmZMDgCQBPSnHBGCqI6Ji8UEQQqCIggwR1ms+WbmrI5jSARlF9TF/Wq0qvR6WDimdWHyeUqVKuw3FWo/2eP81d/0zn8xmsurUP7PH+au/wCmc/mM0Ab3vB/8s4OYAPgSAayfbW5SX3+0KoBABSBqRxnwj0rZz+rVV9sbiIedLjeIfYKrqS2ZQTzCVCEnnFulWpJKmjOUb3KK1ukyEgKbSoD8SQdfGu3N0sOoFPZwDwSpSR8FCtDwm7DTbYStxxw/jUQCfJKQPhVGx+1HGsQ8yptJ7M2NwVAkZTxiQatPH5FpZXn/AGdsXyqcT0C5+CgaHr9nY4PKn95IOvgaPDfhA/xGVpvHdIV+VSsNvRhnDAKgeRQeHUTS0QlumS4vyinN7jvIu240q9pzA31FhcdKaxm7+NUkpLQUnmlxB08SDV+b2lhibPNz1UE/OKmstpN0qBHQg/KpWFeCXH3MWxe6WIEyw4P9hP8A7ZrzZayyrK82chEKzJII6gkCK21zDg0w4yTrpHlSfT0LxRkDmBDS0OtOJW3Jj8VxcHhx/pR7Fb0oLaVKSSoaJniLEzyq3bR3fbdSRGUzOZKUgz6d4dDQvC7itBRLhLnKwSPQVnpnF7cEuDbKhtHayXTnBIXOXJwyFIObNpOaRHEEcqH4VKW5JISTwuYBOnWtAd3Gw94C0lX4Vj4SDHlQ5z2YNK9190fxBKvyrN4ZNj0lbUo5C40rMU3BQe8kjQxqKG4ParuYhK1DtCnNoZIsDpwk1bj7MHUKCmsUAoaSgj5KNqcG5rqHUrU00tYPvoUUhX7xSUxPGl2HFcFKNBvBrTn7SbhAA87/AJVS999oyA2DdZzK8BoPX5Uad2Li2yQhslBnQpOUm8RmnjQTF7rYkqClMuLJmSE8LAACrbbV0RFVyVVGGUL1eNydrIaBDrgSXDblbu3MQPGhy9m9ktOdpYAIzEpJtInpztUHaO2M63irvSVZJtlEnLoRpXFng88XCSHL1GkbSxzLuJZdS4FulKkuwQRCAMiraEyqeZTVf2tgO0LaBop8qV0SnWPT41Wt3VLaVmJlJT4xej520m5TcmY89a1w41CNN3XkT2IW8Kwt9QnupEnwToPEkmh+MxYKEAWS2kJNgJUZJA53tflUfFoKVBVypRJPGSekUkuFViATytMnXzqGlJ6iaCDWPw4ZyELUo+8U2F+EnWOcUe3TV9iog2No49wqiSNbGqUtRCiLiOFXHddyMMRxOaPWnixq/wBwpID7HY7Rxx0mQFGPEnSjmM3XeSVjtkwogKHeImAoZZgTBF7fGo2HaQ2hDYNklJVESoyCQeU3vS29vspxwLahKQCLWJjUzwGkeArn6hTctMCmrWx1jtx3shU39pGqTCVC3C8Hwms2UL0Y2rvG88Mq3VFPKbemlBjXV0mPJCP3jTZvii0tzylSpV2Goq1H+zx/mrv+mc/mM1l1ah/Z6J/vR2P/ACzn8xmgD6Lmm85OnqfpXob53pygDhLfmape/uzRnDqR3lIyr5Qk90+NyPACrvQTeRjMBOkKzeBBP0pPgaMYx2FBChx1FDcAgh5AFiSZ8IMirFjsL3/lUIsZXWzlkZhBtKZt4xUw4aG+bAu1cMSJHCZp0Yf7No8QkAnTrRx3Bj0PysZ50y8xr1vWTuqLVXZD2e88lacrywj7wzKNhqLmBpRnYm8C+3h91Ra0mEymRZU5ZI4HxoWkQIpkLyrmJ4QfCnrmvItMfYte294Qy6gNrQ62oiVC8AmLZYBI/KmHN7MsyzIHFKotwsR9arGJGbKBU90SOfP0q1mmS8cWGW982FCSlafIGPQ1KY3iwqr9oBOkgjx4VRThsqMsyZJ/L4RXCGrGdBIH+4yaa6iXsS8KNLa2iwrR1H/IfWpKMpFlBXgZrGi1lJIJ0sPHjXeFxSg40CSZUmRPM/o1quq90S8H1NcawYRMcTPmSST6muwi9vOs+dfdQRldWLfiJ+E1yverEtkDMVT1/MGmupj7CeFmiLaqPiMGlQ7yEq8UpPzFUhHtCdHvDTmkH4ipbXtEB94IPqPrV97GyO1IOPbBYUCDhmiP4APWBUNW6eHTJS0Gzwgqt5EwR0r1nfZKgT2cxrlV5cqeb3uZXqhY8QKlvE1TYaJexBf3PaUIKl/7YH0+tCsT7OWblLrg8Qk/QVaUbZYP3iPEGnBj2jo4PiPmKlY8fiiXF+xUU7m92FOhwcMyIUP9wVMVwvdx5AAbU3lHAlYPPWDV0hs6LSZ/eH50lYIHQzQsS8E6TLMdh3WXFFafeOtyk3BsbTaxB4GoGPdL+cqJLilAyNCNIi0cIgcK1t/Z9jIBFVTa+DQFFKUpHEwAPlWMsLi7LhFt7FdwWGbSiOzg21Fz51T1a1oCmgLRWfq1qzqkqPKVKlTIFWo/2eP81d/0zn8xmsurUf7PH+au/wCmc/mM0AfRdKlTT2ISnVQHiaTdAOZqCbd2sgNuCRMWmOs21kaeJofvFve22hzItJIFjeAqYiRr5VS39rKdcUSskmTFrAxYHxisHmV0gONqrHvAco8CI1PWKF4nFhJvpr4iAbdZ4VZNn7tqxjmWciJ76jr3T3ggfeMkCdB10qr71tt4d1xvMVIbKhmtmIkiOpBOW3jW0fqMkreGkiTHxE8/GmiARFVpW205kOTMcIOqTEX4ZVD4UX/vVOZSQZICpTxEJJtzBi3nQ0NDqkSY4j6zEedcKbvXjmJEhU+9BA6DW360ppzEwSPwkfEfnU6bCx7JHnTqdPQ/Go770JJB4gX6xXmCxcqUIIieHCQJ6a0nEExrEM/lTITaKIPi1QH+f61rJRKsiYpqoTKZeRf7wPoaKOrFpHD9fSo+Fw2VwKTcEjXhzA5fOmohYafbsKhYjDhQHTSiKhaKaCNaVBYDxGz1XtIPK9DFbPUpUJSSTpb58qthRlvwHw8akIQNf+qNNbhqB+zdlhhqNVG6iOfADoPqTXbaL+UVLcvTIb41D3ZS4BmLwbyD3CFD9439eNRE4/EpMHDrPVNxVi7MnzpxrCidPXherRLI2AUtSZWko6Egn4U662fuqUONlHhwqS4mvEN39KSY62OW9o6Q58THrQvaTDlyLg3Khe3M8pjj1qjpzocdCVLTlKh3SQAQSADHhV43AxilJUNSoSokySUm0k+NauM3tEjXp8EROZcAAkk90C5PHQfLWqArWvpbd/ZyGwtSG0JWVrBIF7LUIGuURFhavmt3U+Jp43ZeRnFKlSrUyFWn/wBntUbUdtP/AIZf81mswrRPYdtFLO0XFKIEsLSJ5lbR+QNJulYH0Zi9oJQ3mkaesVmm8e8jjrkJcNlcIiFWsk38JvrrFMb27yLWr/EUNbgSm0iMok8dehoRgsH2q0JyuKK1ZUhKSnMoCYvewn41xTm5ukF+EdtNZlxny2vmMAG08ISIjhVt2DuPn+0xBIZFwlQyrWNSpRMFtBnTUjlxO7M3ZYwwS4772oSoggKgf81DhMgcANaA70b8YZRyrWVo4IaIVJB1WdFeGmutaQxqPPI1E63j3wbSns2lIQhIICkkzl/CnLcCBMC+nnj22cTm7Q/vq9FjT1TPnRfb+1EvEKaGRMwBYLJAAiQAIiKrm1HekSoz4wK2UXdsuJDwztyk+6RPWRpHjpTzO1YcbWomVIF+MzB8/f8AUUNL2VQPUfMUw8O7l4tkjyJ/OfUVYmy8YhwkI/EAY0MgKyqnnbKfKljHADPA91UcxF462qBgcR/4dpSpzJJJ8JE+sA/7qbc2kUrvGWBFtCEi/jzFUkQSnceSMio7yZHTQHy94+XjS2ftAJzKUTnWm4BJH2abETzTfr5iQzmLT2hEd5KXBqYkpIIjxJ40xsnGySFyZKSCeljpwg6aWpVYF9QsKTM6gH1AMj1oXinQAQowDAnlJ/Q/7p3AufYrH4UkAp5AWAnlAqv4/F9qwoDulKhqYBsYOb09KjSOwp2shItpHIcLa6wfga7wW0U9opMe7e3Gq21jO62SqSkzzuJMmegin9n4kqWozYIVCb2OYX6g+etOhF57TT4x1ptSiPPT4z9KF7O2jIVf3VqSeU+8D4RIqbj3SESL6cf1GkeJrOtyrHsO/IsZ1HO6Zn40+VSOtBsDig433QUyTMRIkxN9L/Mc6kLxRAUY0gpFpVPH1ptCsnxNdJRNDsNj8wSY+9E8LQZHkTU4P3V0ifA6XrNxKTOwm3651MQjgD40IdfJEBSRJMTOkZjwn3fryo1sr7VLa4IC48PHpYE+Ap0Fjn7NXaNnnWOtHcBs7NAi4MHx5VbcDs1tu5AMGb8IE1mk7LvY+W9orWh7FJFwHVZrxBC1AEjj9K0L2Q7srxKVEKSlKReZJObSB5Vme3ZGKxGb3u1cnxzqrc/YMmGneoR9a61tujBqyTs58ha0LaWSHDdKcybJExFvPQTeK+dnNT4mvpsJbDjmdBKw4spKQtRAUEjVIiZEEG9fMjvvHxNZYlVmszilSpVsZiqx7jtFWIUBf7MmL3hSDFiJ8KrlWr2cqIxhIUEwhUkibZkgwIIJvxtx4QU4uSpCZpex9iLxBKW7vEpKkkQhsTIKyBKSBFtTNhR3bW38NsWUpSHsY4mSTYJB0HEpRPAXMXJNVDEe0pzCnssMoJk3GVKgCfvKJBKln9cqrr61YhxTzzhccWZUpWthAERYAWA0pRwqAJ2jrFbbxGKcCnH1LsQBmIQlKjmKQPHn05AV5iW8kZgJ5Kknpbh502pcTltyphQPK54mtBjwnKIM3JJsJsI+tqFbWRATyv6/9RRRK4ETfWu8LjQlYzjumypEi9pI4QYPrTUVJ0F0VNgHtUECYUknkIIN6sO2mkB1fdAzA3AA1mp28DACToBVRDilpAUomOJ5aR8q6JQWH0vchS1bk/DY+5T9wggniJ+94jWo2OXlGTiCZI4CE/P61Hxb4SMqf0KZxuIUSJMhQSfMJifnXK3ZR0pw9pPMf+5H9a5KoNcuq0/hT8hXK1XtVx2Ey2bu4gLQ5J7xCQROp59SQPnQVp3tGnNAqE8zmhUieWp8a92DjMilSRBEk8bcr8JJqGXcmZBFiTPkY/M+MVD5KOmsOcoiNeYsDI1J5mpbTyUd1BlQGVauEmE25iSRw060KDxPdkkcPHgYp1wwpw+B+KTSAN7vvS4pBMBUKHWQAR6x6GjKtohS8qvcKVg3vaDp4GbcjVT2Y9ldT4LHkpJI+NSmcT7hm2VZI/iSvN8ZHpSaAPPjJKUzKlq6ZlIGUARwzZTPQ1BVtMZAoKgAhOkgqEC3QJ/Om8fjR2/vKjsm1JP7waKwT4kmfGhGLWEobQIsSowIiYgcyYv59KKAtGz4yk6iC43yBLZMR4FQjwrzC7SN1ZrltYidVIKsp8xfTiKDbJx3upJgJVAJ4BSchvw0SZ0selSXkHtG0qsVNulYA90nMhUjmMl/OlQBLYeMC0dkZUpKFKAnvHKkhWTgYAUI1uSKNDePstnNtuK/+ooE8VNpCSCpIF7uJgWkJEqqhbDxxOJaBtmXE65c5gwOUEyOPxqYvHqewriMx77q1AFRJt2IE/7ZooZsjG3JcbQmZesVSdUAOo4iym+50JTNxR3H7wQ20QQe0TMhQWIygkAiyrmAeIrGNibUlaXASrI87BkSnM1AUYvEISRexQaI7Z24stbKTPeDTSjYQZWhNhzyk+lLSOyibz4Xs8W8JmVlQPML7w+fwrcvYaPsl9UI+ZrEt5MSFrMqzKC3BoLJzmB/T862j2P41LTJKp/wwYSCowkmTAvAHKqJLHjFlKnO+kqzKsVR948OH9NK+XHNT41f/aBiQdpYzIQQXCQZkQoBQIPIzPnWfmpjHS2XJ2eUqVKrIFU3ZWKWhSshglJB8CQbelQqJ7vpHa3EwCfiB9aa5AO4HCHLeJ/XGpgdy24fGvFuA6CY/XhUdawqb9IBmrYh5zEgAfqKYViRwIqK+g5oEgc+HD4xTiEpQmef6+NIZ66vr4nj/Wm1q7iuMg+GlhUVxwKVIPy8fKm3XiTAH5ePhQhHf7U4tCULWVxziABoJ1MVFxDgQCBTruICEwNeJoU65JpSk5AlR4twmu3jZA5J+ZJ+tNCnH1So8hYeAsKkZ68qVE/rSuJrmlTsCVgffi9woeqSK5xypXPNKT6pFc4RcLSY4/O1dY0QRGkD/wBMp+lIBpk94fq//dPOq7gPMAf8Z/8A1qMDTqzKfP6X+lAD2CupJ5SD6Ej9dKTX3eiT8ZMelN4JcLHn8q4acg+RHqCPrQASdxEutE6ANg9QUJEehIoc65OusknzipAcugnRKQfEpkAecAVCJoAdW8Z8z+utHxtFKuzJUouhst+XeClTxJSpKfJU8KrVTsM7lcQoXmZHKQUq+EmgDzYqoxLJ/CtKv+JB+lPYJ4gKQDchSo65SIHWDUXZzoS82pRgJUCTE6GdKaK4VIN9Z660AFt28UrtOySYLiVoSToFOAAeExlnhmmiOLxwdfZTEAJKUWAAh0qTbkBA8qEbMxH26HCBOYEQABKbgwP3strTeul4iXUHKBlOfnb3lT0sbcqAIe0nAp5xQmCtRBOsFRI+FbX7JmSp7D2UUpbczEZgBKU5SSNJIjWsMUZNfQ/sXPcP8CaAAO9PZYTF4hH7Kyv7XuqWmVBK0lca97KQrXgUidKxZZua2j2lvr/vJ6QlKUhISqB3szaVHnJsB51iytaiPLCzylSpVYConsADtTP4T8xQypuylws+B+lNAWYugAfr/qm1mLgCTxoY9tONOGnKn8I+VgyI+tOUklZLdK2dqcM8h438qZdzEzBgegFTkIB11rlSqw7zfgxeb2BrUaJ06cdKcccCEzxqUcNY5ReKAYrEZjWqyKS2NISUtxt53MaarrLXNBoKnEIriKda4fCOJoA9LH6/XGmympSwQJ4kcD8Iph0W+tADdSMcfcPNM+qlH51GqQ8oltvpmHxCv/yPrQBGpz7vn8x/SkhonQE+FPJwioIynSeenytNArGmD3vI/I03NeoVBkcKQTNAz0rtHxring0DXmWKVjobp5ZSUJM94SCI4TIIPmR5DnZivYpiPKVKlQA+wtSSkpJF7Hl+pqU0ftACYlJTJ/eSUj6VFZAkT/3U7GrgIJAkaSI4z6cINIAYK+h/Ywe6r+BNfPj6klRKQQDeOU6jrevoP2MaK/gTTENe1DZgViFOGAAlBEG5UkgrzgERCCiOnjXz64Lnxr6W34U2MUvtbpU0IgwRMpPIRHMx62+aFa1lD5pDPKVKlWoCp3DzNqaqTgVAKvpH5UASWMHOt6IJfCRHSmFEESCPXTyppbsefypTSaM500PK2gq0C4402lxa+Nd4ZGYZiLfMeFNBwpCxzEehms0jJRR05tFYSWwY5njyN6Zw2GETE/Wo2YlRJNzU7AugazbpIBEi8cJINJqlsW1S2O3lAa68h+rVEVgiuCkAZjEdacdYOuYGnWsTkEcfeH9KpbLYUbQJIohs/BBXeVMaCNTGtNPpC1E8TJtU3ZjKlIJ0SkxPMm8fGnKW1lybrYkLQhuQhEkGJImomJJdTHGSRy5RXbzyidTB4jVX9K9VGYxwj5caytozVgxGBWeEeNqeOEUERr3gbXixB+lTi6dCAfCpmzki7iROUSQYhJBFzzHlxoeSS8Fa2e7K2cDGbuoufGATXWIZykFJjn4cz0o3sSH25jLBWCOWbLp0I4cxTO0sPAbAEZ+H8JII8dPWvP8AtEu40zlbdgJ/Cg99aQokm8RfW8a61MwWycI+MmYsuFJyrKvsyv7oUkjug6FQNuRoji8Gns8pNkgARxVqSBxoN/d/e1IANzwAHL9cK3x57XJpHI15Aj4UlSkqEFJII6i1R1KojtNxKnFKCQAYgAcrfShzoFdsHe52p2rOCa8pU42yVaCa0EcpFKKeXgljUfGuf2ZXKixWjvDHj5TMRTjijF+ExPXppTDZI0rp50kRM0hjAr6G9jJ97+BNfPIrd/ZjttvDJlzN3koACRM2+FUlfAmHvaLtVtnEt520k5cwc4pAmyhIzCdCLpKh5fNazc19H7+YNrH5VJXlKEqSDF0kgk5rHuyE/o183qF6yj8zKZ5SpUq0EKnGj8qVKkxPg9Ub12lUpvzpUqXgnwGGjBIrx9ArylQcr5IpQCbilgh3j4fUUqVS+DbwevK7w61xOvSI6d4ClSqIcDjwRFq4UWwzhDCQDbvHz/QFe0q0lwOXB42ZTPG/zqWR3RXlKuOXkxBeKso07g/e8aVKtnwD4LXuae+70SD55henHrutg6Aux/6T86VKvIl+NL8v4MCFgFlSpJkyfhy5UP2ms2HA0qVb4/xAjyAcZTDw0pUq9aJ6MflOEi9FmkAaV5SqmZ5ODteletilSrNmDI+PQAJGsx8DQ9Rr2lWiOmHynArU9hnut+CaVKtYchMui0ApEz/inieCK+eXNT40qVYf1JGr4RzSpUqsk//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p:cNvSpPr>
            <a:spLocks noGrp="1"/>
          </p:cNvSpPr>
          <p:nvPr>
            <p:ph type="title"/>
          </p:nvPr>
        </p:nvSpPr>
        <p:spPr>
          <a:xfrm>
            <a:off x="3907631" y="948738"/>
            <a:ext cx="4464844" cy="1150260"/>
          </a:xfrm>
        </p:spPr>
        <p:txBody>
          <a:bodyPr>
            <a:normAutofit fontScale="90000"/>
          </a:bodyPr>
          <a:lstStyle/>
          <a:p>
            <a:pPr>
              <a:lnSpc>
                <a:spcPct val="90000"/>
              </a:lnSpc>
            </a:pPr>
            <a:r>
              <a:rPr lang="en-US" sz="3500" dirty="0">
                <a:solidFill>
                  <a:schemeClr val="bg1"/>
                </a:solidFill>
              </a:rPr>
              <a:t>Three Traditional Aquaponic System Types</a:t>
            </a:r>
          </a:p>
        </p:txBody>
      </p:sp>
      <p:sp>
        <p:nvSpPr>
          <p:cNvPr id="3" name="Content Placeholder 2"/>
          <p:cNvSpPr>
            <a:spLocks noGrp="1"/>
          </p:cNvSpPr>
          <p:nvPr>
            <p:ph idx="1"/>
          </p:nvPr>
        </p:nvSpPr>
        <p:spPr>
          <a:xfrm>
            <a:off x="4014788" y="2168212"/>
            <a:ext cx="4357687" cy="3670614"/>
          </a:xfrm>
        </p:spPr>
        <p:txBody>
          <a:bodyPr>
            <a:normAutofit/>
          </a:bodyPr>
          <a:lstStyle/>
          <a:p>
            <a:pPr>
              <a:lnSpc>
                <a:spcPct val="150000"/>
              </a:lnSpc>
            </a:pPr>
            <a:r>
              <a:rPr lang="en-US" sz="2000" b="1" dirty="0">
                <a:solidFill>
                  <a:schemeClr val="bg1"/>
                </a:solidFill>
              </a:rPr>
              <a:t>Media Bed System </a:t>
            </a:r>
          </a:p>
          <a:p>
            <a:pPr lvl="1">
              <a:lnSpc>
                <a:spcPct val="150000"/>
              </a:lnSpc>
            </a:pPr>
            <a:r>
              <a:rPr lang="en-US" sz="1800" dirty="0">
                <a:solidFill>
                  <a:schemeClr val="bg1"/>
                </a:solidFill>
              </a:rPr>
              <a:t>Can be Flood and Drain or Ebb and Flow system, flow through or standing water level</a:t>
            </a:r>
          </a:p>
          <a:p>
            <a:pPr>
              <a:lnSpc>
                <a:spcPct val="150000"/>
              </a:lnSpc>
            </a:pPr>
            <a:r>
              <a:rPr lang="en-US" sz="2000" b="1" dirty="0">
                <a:solidFill>
                  <a:schemeClr val="bg1"/>
                </a:solidFill>
              </a:rPr>
              <a:t>Deep Water Culture (DWC) or Raft System</a:t>
            </a:r>
          </a:p>
          <a:p>
            <a:pPr>
              <a:lnSpc>
                <a:spcPct val="150000"/>
              </a:lnSpc>
            </a:pPr>
            <a:r>
              <a:rPr lang="en-US" sz="2000" b="1" dirty="0">
                <a:solidFill>
                  <a:schemeClr val="bg1"/>
                </a:solidFill>
              </a:rPr>
              <a:t>Nutrient Film Technique (NFT)</a:t>
            </a:r>
          </a:p>
          <a:p>
            <a:pPr>
              <a:lnSpc>
                <a:spcPct val="150000"/>
              </a:lnSpc>
            </a:pPr>
            <a:endParaRPr lang="en-US" sz="2000" b="1" dirty="0">
              <a:solidFill>
                <a:schemeClr val="bg1"/>
              </a:solidFill>
            </a:endParaRPr>
          </a:p>
        </p:txBody>
      </p:sp>
    </p:spTree>
    <p:extLst>
      <p:ext uri="{BB962C8B-B14F-4D97-AF65-F5344CB8AC3E}">
        <p14:creationId xmlns:p14="http://schemas.microsoft.com/office/powerpoint/2010/main" val="1968029544"/>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EFA7-8086-434E-9231-591D3BCB3773}"/>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eaLnBrk="1" hangingPunct="1">
              <a:lnSpc>
                <a:spcPct val="90000"/>
              </a:lnSpc>
            </a:pPr>
            <a:r>
              <a:rPr lang="en-US" sz="5100" kern="1200" dirty="0">
                <a:solidFill>
                  <a:schemeClr val="tx1"/>
                </a:solidFill>
                <a:latin typeface="+mj-lt"/>
                <a:ea typeface="+mj-ea"/>
                <a:cs typeface="+mj-cs"/>
              </a:rPr>
              <a:t>Dutch Buckets/Bato Buckets</a:t>
            </a:r>
          </a:p>
        </p:txBody>
      </p:sp>
      <p:sp>
        <p:nvSpPr>
          <p:cNvPr id="3" name="Content Placeholder 2">
            <a:extLst>
              <a:ext uri="{FF2B5EF4-FFF2-40B4-BE49-F238E27FC236}">
                <a16:creationId xmlns:a16="http://schemas.microsoft.com/office/drawing/2014/main" id="{D6F897AF-C565-4406-B4AA-871568FA35C5}"/>
              </a:ext>
            </a:extLst>
          </p:cNvPr>
          <p:cNvSpPr>
            <a:spLocks noGrp="1"/>
          </p:cNvSpPr>
          <p:nvPr>
            <p:ph idx="1"/>
          </p:nvPr>
        </p:nvSpPr>
        <p:spPr>
          <a:xfrm>
            <a:off x="457200" y="5702709"/>
            <a:ext cx="8192728" cy="521109"/>
          </a:xfrm>
        </p:spPr>
        <p:txBody>
          <a:bodyPr vert="horz" lIns="91440" tIns="45720" rIns="91440" bIns="45720" rtlCol="0">
            <a:normAutofit/>
          </a:bodyPr>
          <a:lstStyle/>
          <a:p>
            <a:pPr marL="0" indent="0" eaLnBrk="1" hangingPunct="1">
              <a:lnSpc>
                <a:spcPct val="90000"/>
              </a:lnSpc>
              <a:spcBef>
                <a:spcPts val="1000"/>
              </a:spcBef>
              <a:buNone/>
            </a:pPr>
            <a:r>
              <a:rPr lang="en-US" sz="2400" kern="1200" dirty="0">
                <a:solidFill>
                  <a:schemeClr val="tx1"/>
                </a:solidFill>
                <a:latin typeface="+mn-lt"/>
                <a:ea typeface="+mn-ea"/>
                <a:cs typeface="+mn-cs"/>
              </a:rPr>
              <a:t>Most common in commercial aquaponics for fruited plants</a:t>
            </a:r>
          </a:p>
        </p:txBody>
      </p:sp>
      <p:pic>
        <p:nvPicPr>
          <p:cNvPr id="7" name="Picture 6">
            <a:extLst>
              <a:ext uri="{FF2B5EF4-FFF2-40B4-BE49-F238E27FC236}">
                <a16:creationId xmlns:a16="http://schemas.microsoft.com/office/drawing/2014/main" id="{F0AB8405-BB48-447F-B90B-F9A63B903A96}"/>
              </a:ext>
            </a:extLst>
          </p:cNvPr>
          <p:cNvPicPr>
            <a:picLocks noChangeAspect="1"/>
          </p:cNvPicPr>
          <p:nvPr/>
        </p:nvPicPr>
        <p:blipFill rotWithShape="1">
          <a:blip r:embed="rId2"/>
          <a:srcRect t="5289" r="-2" b="7045"/>
          <a:stretch/>
        </p:blipFill>
        <p:spPr>
          <a:xfrm>
            <a:off x="20" y="10"/>
            <a:ext cx="4571975" cy="4252522"/>
          </a:xfrm>
          <a:prstGeom prst="rect">
            <a:avLst/>
          </a:prstGeom>
        </p:spPr>
      </p:pic>
      <p:pic>
        <p:nvPicPr>
          <p:cNvPr id="5" name="Picture 4">
            <a:extLst>
              <a:ext uri="{FF2B5EF4-FFF2-40B4-BE49-F238E27FC236}">
                <a16:creationId xmlns:a16="http://schemas.microsoft.com/office/drawing/2014/main" id="{45BCEFB7-AD3D-4FB0-ADAB-004BB827EEE0}"/>
              </a:ext>
            </a:extLst>
          </p:cNvPr>
          <p:cNvPicPr>
            <a:picLocks noChangeAspect="1"/>
          </p:cNvPicPr>
          <p:nvPr/>
        </p:nvPicPr>
        <p:blipFill rotWithShape="1">
          <a:blip r:embed="rId3"/>
          <a:srcRect t="2589"/>
          <a:stretch/>
        </p:blipFill>
        <p:spPr>
          <a:xfrm>
            <a:off x="4571999" y="-681"/>
            <a:ext cx="4572001" cy="4253215"/>
          </a:xfrm>
          <a:prstGeom prst="rect">
            <a:avLst/>
          </a:prstGeom>
        </p:spPr>
      </p:pic>
    </p:spTree>
    <p:extLst>
      <p:ext uri="{BB962C8B-B14F-4D97-AF65-F5344CB8AC3E}">
        <p14:creationId xmlns:p14="http://schemas.microsoft.com/office/powerpoint/2010/main" val="2658023528"/>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ountain, sky, outdoor, nature&#10;&#10;Description automatically generated">
            <a:extLst>
              <a:ext uri="{FF2B5EF4-FFF2-40B4-BE49-F238E27FC236}">
                <a16:creationId xmlns:a16="http://schemas.microsoft.com/office/drawing/2014/main" id="{8E7BBB54-1061-4307-8799-FAC3D05917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334"/>
          <a:stretch/>
        </p:blipFill>
        <p:spPr>
          <a:xfrm>
            <a:off x="20" y="10"/>
            <a:ext cx="9143980" cy="6857990"/>
          </a:xfrm>
          <a:prstGeom prst="rect">
            <a:avLst/>
          </a:prstGeom>
        </p:spPr>
      </p:pic>
      <p:sp>
        <p:nvSpPr>
          <p:cNvPr id="2" name="Title 1">
            <a:extLst>
              <a:ext uri="{FF2B5EF4-FFF2-40B4-BE49-F238E27FC236}">
                <a16:creationId xmlns:a16="http://schemas.microsoft.com/office/drawing/2014/main" id="{182B4B9C-D64D-4016-9E3C-DA9A38EA7420}"/>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eaLnBrk="1" hangingPunct="1">
              <a:lnSpc>
                <a:spcPct val="90000"/>
              </a:lnSpc>
            </a:pPr>
            <a:r>
              <a:rPr lang="en-US" sz="3100" b="1" kern="1200">
                <a:solidFill>
                  <a:schemeClr val="tx1">
                    <a:lumMod val="85000"/>
                    <a:lumOff val="15000"/>
                  </a:schemeClr>
                </a:solidFill>
                <a:latin typeface="Times New Roman" panose="02020603050405020304" pitchFamily="18" charset="0"/>
                <a:cs typeface="Times New Roman" panose="02020603050405020304" pitchFamily="18" charset="0"/>
              </a:rPr>
              <a:t>How </a:t>
            </a:r>
            <a:r>
              <a:rPr lang="en-US" sz="3100" b="1" dirty="0">
                <a:solidFill>
                  <a:schemeClr val="tx1">
                    <a:lumMod val="85000"/>
                    <a:lumOff val="15000"/>
                  </a:schemeClr>
                </a:solidFill>
                <a:latin typeface="Times New Roman" panose="02020603050405020304" pitchFamily="18" charset="0"/>
                <a:cs typeface="Times New Roman" panose="02020603050405020304" pitchFamily="18" charset="0"/>
              </a:rPr>
              <a:t>D</a:t>
            </a:r>
            <a:r>
              <a:rPr lang="en-US" sz="3100" b="1" kern="1200">
                <a:solidFill>
                  <a:schemeClr val="tx1">
                    <a:lumMod val="85000"/>
                    <a:lumOff val="15000"/>
                  </a:schemeClr>
                </a:solidFill>
                <a:latin typeface="Times New Roman" panose="02020603050405020304" pitchFamily="18" charset="0"/>
                <a:cs typeface="Times New Roman" panose="02020603050405020304" pitchFamily="18" charset="0"/>
              </a:rPr>
              <a:t>o </a:t>
            </a:r>
            <a:r>
              <a:rPr lang="en-US" sz="3100" b="1" kern="1200" dirty="0">
                <a:solidFill>
                  <a:schemeClr val="tx1">
                    <a:lumMod val="85000"/>
                    <a:lumOff val="15000"/>
                  </a:schemeClr>
                </a:solidFill>
                <a:latin typeface="Times New Roman" panose="02020603050405020304" pitchFamily="18" charset="0"/>
                <a:cs typeface="Times New Roman" panose="02020603050405020304" pitchFamily="18" charset="0"/>
              </a:rPr>
              <a:t>We Make Aquaponics </a:t>
            </a:r>
            <a:r>
              <a:rPr lang="en-US" sz="3100" b="1" dirty="0">
                <a:solidFill>
                  <a:schemeClr val="tx1">
                    <a:lumMod val="85000"/>
                    <a:lumOff val="15000"/>
                  </a:schemeClr>
                </a:solidFill>
                <a:latin typeface="Times New Roman" panose="02020603050405020304" pitchFamily="18" charset="0"/>
                <a:cs typeface="Times New Roman" panose="02020603050405020304" pitchFamily="18" charset="0"/>
              </a:rPr>
              <a:t>Work </a:t>
            </a:r>
            <a:r>
              <a:rPr lang="en-US" sz="3100" b="1" kern="1200" dirty="0">
                <a:solidFill>
                  <a:schemeClr val="tx1">
                    <a:lumMod val="85000"/>
                    <a:lumOff val="15000"/>
                  </a:schemeClr>
                </a:solidFill>
                <a:latin typeface="Times New Roman" panose="02020603050405020304" pitchFamily="18" charset="0"/>
                <a:cs typeface="Times New Roman" panose="02020603050405020304" pitchFamily="18" charset="0"/>
              </a:rPr>
              <a:t>in CEA?</a:t>
            </a:r>
          </a:p>
        </p:txBody>
      </p:sp>
      <p:sp>
        <p:nvSpPr>
          <p:cNvPr id="3" name="TextBox 2">
            <a:extLst>
              <a:ext uri="{FF2B5EF4-FFF2-40B4-BE49-F238E27FC236}">
                <a16:creationId xmlns:a16="http://schemas.microsoft.com/office/drawing/2014/main" id="{5D64231B-C406-0B03-F52C-293AFB701F19}"/>
              </a:ext>
            </a:extLst>
          </p:cNvPr>
          <p:cNvSpPr txBox="1"/>
          <p:nvPr/>
        </p:nvSpPr>
        <p:spPr>
          <a:xfrm>
            <a:off x="4191000" y="2667000"/>
            <a:ext cx="3869649" cy="1754326"/>
          </a:xfrm>
          <a:prstGeom prst="rect">
            <a:avLst/>
          </a:prstGeom>
          <a:noFill/>
          <a:ln w="25400">
            <a:solidFill>
              <a:schemeClr val="lt1">
                <a:hueOff val="0"/>
                <a:satOff val="0"/>
                <a:lumOff val="0"/>
              </a:schemeClr>
            </a:solidFill>
          </a:ln>
        </p:spPr>
        <p:txBody>
          <a:bodyPr wrap="none" rtlCol="0">
            <a:spAutoFit/>
          </a:bodyPr>
          <a:lstStyle/>
          <a:p>
            <a:pPr marL="342900" indent="-342900">
              <a:buFont typeface="Arial" panose="020B0604020202020204" pitchFamily="34" charset="0"/>
              <a:buChar char="•"/>
            </a:pPr>
            <a:r>
              <a:rPr lang="en-US" sz="3600" b="1" dirty="0">
                <a:solidFill>
                  <a:schemeClr val="bg1"/>
                </a:solidFill>
              </a:rPr>
              <a:t>Decoupling</a:t>
            </a:r>
          </a:p>
          <a:p>
            <a:pPr marL="342900" indent="-342900">
              <a:buFont typeface="Arial" panose="020B0604020202020204" pitchFamily="34" charset="0"/>
              <a:buChar char="•"/>
            </a:pPr>
            <a:r>
              <a:rPr lang="en-US" sz="3600" b="1" dirty="0">
                <a:solidFill>
                  <a:schemeClr val="bg1"/>
                </a:solidFill>
              </a:rPr>
              <a:t>Nutrient Control</a:t>
            </a:r>
          </a:p>
          <a:p>
            <a:pPr marL="342900" indent="-342900">
              <a:buFont typeface="Arial" panose="020B0604020202020204" pitchFamily="34" charset="0"/>
              <a:buChar char="•"/>
            </a:pPr>
            <a:r>
              <a:rPr lang="en-US" sz="3600" b="1" dirty="0">
                <a:solidFill>
                  <a:schemeClr val="bg1"/>
                </a:solidFill>
              </a:rPr>
              <a:t>Crop Selection</a:t>
            </a:r>
          </a:p>
        </p:txBody>
      </p:sp>
    </p:spTree>
    <p:extLst>
      <p:ext uri="{BB962C8B-B14F-4D97-AF65-F5344CB8AC3E}">
        <p14:creationId xmlns:p14="http://schemas.microsoft.com/office/powerpoint/2010/main" val="68999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C5DC-9ABD-E67E-8B57-9B6C1D5BBB3D}"/>
              </a:ext>
            </a:extLst>
          </p:cNvPr>
          <p:cNvSpPr>
            <a:spLocks noGrp="1"/>
          </p:cNvSpPr>
          <p:nvPr>
            <p:ph type="title"/>
          </p:nvPr>
        </p:nvSpPr>
        <p:spPr>
          <a:xfrm>
            <a:off x="838199" y="158494"/>
            <a:ext cx="7467600" cy="1804894"/>
          </a:xfrm>
        </p:spPr>
        <p:txBody>
          <a:bodyPr vert="horz" lIns="91440" tIns="45720" rIns="91440" bIns="45720" rtlCol="0" anchor="t">
            <a:normAutofit/>
          </a:bodyPr>
          <a:lstStyle/>
          <a:p>
            <a:pPr algn="l" eaLnBrk="1" hangingPunct="1">
              <a:lnSpc>
                <a:spcPct val="90000"/>
              </a:lnSpc>
            </a:pPr>
            <a:r>
              <a:rPr lang="en-US" b="1" kern="1200" dirty="0">
                <a:solidFill>
                  <a:srgbClr val="FFFFFF"/>
                </a:solidFill>
                <a:latin typeface="+mj-lt"/>
                <a:ea typeface="+mj-ea"/>
                <a:cs typeface="+mj-cs"/>
              </a:rPr>
              <a:t>Decoup</a:t>
            </a:r>
            <a:r>
              <a:rPr lang="en-US" b="1" kern="1200" dirty="0">
                <a:solidFill>
                  <a:srgbClr val="FFFFFF"/>
                </a:solidFill>
              </a:rPr>
              <a:t>le </a:t>
            </a:r>
            <a:r>
              <a:rPr lang="en-US" b="1" kern="1200" dirty="0">
                <a:solidFill>
                  <a:srgbClr val="FFFFFF"/>
                </a:solidFill>
                <a:latin typeface="+mj-lt"/>
                <a:ea typeface="+mj-ea"/>
                <a:cs typeface="+mj-cs"/>
              </a:rPr>
              <a:t> the System to optimize plant production</a:t>
            </a:r>
          </a:p>
        </p:txBody>
      </p:sp>
      <p:pic>
        <p:nvPicPr>
          <p:cNvPr id="6" name="Content Placeholder 5">
            <a:extLst>
              <a:ext uri="{FF2B5EF4-FFF2-40B4-BE49-F238E27FC236}">
                <a16:creationId xmlns:a16="http://schemas.microsoft.com/office/drawing/2014/main" id="{2FD8DDDD-DB28-4794-98D1-9A6D097F139E}"/>
              </a:ext>
            </a:extLst>
          </p:cNvPr>
          <p:cNvPicPr>
            <a:picLocks noGrp="1" noChangeAspect="1"/>
          </p:cNvPicPr>
          <p:nvPr>
            <p:ph idx="1"/>
          </p:nvPr>
        </p:nvPicPr>
        <p:blipFill>
          <a:blip r:embed="rId2"/>
          <a:stretch>
            <a:fillRect/>
          </a:stretch>
        </p:blipFill>
        <p:spPr>
          <a:xfrm>
            <a:off x="2119853" y="1848982"/>
            <a:ext cx="4904293" cy="4876800"/>
          </a:xfrm>
          <a:prstGeom prst="rect">
            <a:avLst/>
          </a:prstGeom>
        </p:spPr>
      </p:pic>
      <p:sp>
        <p:nvSpPr>
          <p:cNvPr id="7" name="TextBox 6">
            <a:extLst>
              <a:ext uri="{FF2B5EF4-FFF2-40B4-BE49-F238E27FC236}">
                <a16:creationId xmlns:a16="http://schemas.microsoft.com/office/drawing/2014/main" id="{D209948E-1F85-14E1-3F8A-99E0E4D9B5D4}"/>
              </a:ext>
            </a:extLst>
          </p:cNvPr>
          <p:cNvSpPr txBox="1"/>
          <p:nvPr/>
        </p:nvSpPr>
        <p:spPr>
          <a:xfrm>
            <a:off x="3887278" y="6422507"/>
            <a:ext cx="3110592"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Photo Credit: Ragnheidur </a:t>
            </a:r>
            <a:r>
              <a:rPr kumimoji="0" lang="en-US" sz="1200" b="0" i="0"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Thorarinsdottir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01496270"/>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34">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864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7"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4102" name="Picture 2" descr="fish tank copy"/>
          <p:cNvPicPr>
            <a:picLocks noChangeAspect="1" noChangeArrowheads="1"/>
          </p:cNvPicPr>
          <p:nvPr/>
        </p:nvPicPr>
        <p:blipFill>
          <a:blip r:embed="rId3" cstate="print"/>
          <a:srcRect/>
          <a:stretch>
            <a:fillRect/>
          </a:stretch>
        </p:blipFill>
        <p:spPr bwMode="auto">
          <a:xfrm>
            <a:off x="480683" y="685800"/>
            <a:ext cx="2515640" cy="3235551"/>
          </a:xfrm>
          <a:prstGeom prst="rect">
            <a:avLst/>
          </a:prstGeom>
          <a:noFill/>
          <a:effectLst/>
        </p:spPr>
      </p:pic>
      <p:sp>
        <p:nvSpPr>
          <p:cNvPr id="4098" name="Title 1"/>
          <p:cNvSpPr>
            <a:spLocks noGrp="1"/>
          </p:cNvSpPr>
          <p:nvPr>
            <p:ph type="title"/>
          </p:nvPr>
        </p:nvSpPr>
        <p:spPr>
          <a:xfrm>
            <a:off x="3800990" y="197431"/>
            <a:ext cx="4817137" cy="1402769"/>
          </a:xfrm>
        </p:spPr>
        <p:txBody>
          <a:bodyPr vert="horz" lIns="91440" tIns="45720" rIns="91440" bIns="45720" rtlCol="0" anchor="ctr">
            <a:normAutofit fontScale="90000"/>
          </a:bodyPr>
          <a:lstStyle/>
          <a:p>
            <a:pPr algn="l" eaLnBrk="1" hangingPunct="1">
              <a:lnSpc>
                <a:spcPct val="90000"/>
              </a:lnSpc>
            </a:pPr>
            <a:r>
              <a:rPr lang="en-US" b="1" kern="1200" dirty="0">
                <a:solidFill>
                  <a:schemeClr val="bg1"/>
                </a:solidFill>
              </a:rPr>
              <a:t>What is Aquaponics? </a:t>
            </a:r>
            <a:br>
              <a:rPr lang="en-US" sz="3700" b="1" kern="1200" dirty="0">
                <a:solidFill>
                  <a:schemeClr val="tx1"/>
                </a:solidFill>
              </a:rPr>
            </a:br>
            <a:endParaRPr lang="en-US" sz="3700" kern="1200" dirty="0">
              <a:solidFill>
                <a:schemeClr val="tx1"/>
              </a:solidFill>
            </a:endParaRPr>
          </a:p>
        </p:txBody>
      </p:sp>
      <p:sp>
        <p:nvSpPr>
          <p:cNvPr id="4099" name="Content Placeholder 5"/>
          <p:cNvSpPr>
            <a:spLocks noGrp="1"/>
          </p:cNvSpPr>
          <p:nvPr>
            <p:ph sz="half" idx="2"/>
          </p:nvPr>
        </p:nvSpPr>
        <p:spPr>
          <a:xfrm>
            <a:off x="3631523" y="1261356"/>
            <a:ext cx="5198364" cy="3785419"/>
          </a:xfrm>
        </p:spPr>
        <p:txBody>
          <a:bodyPr vert="horz" lIns="91440" tIns="45720" rIns="91440" bIns="45720" rtlCol="0">
            <a:normAutofit/>
          </a:bodyPr>
          <a:lstStyle/>
          <a:p>
            <a:pPr marL="114300" indent="0" eaLnBrk="1" hangingPunct="1">
              <a:lnSpc>
                <a:spcPct val="90000"/>
              </a:lnSpc>
              <a:buNone/>
            </a:pPr>
            <a:r>
              <a:rPr lang="en-US" kern="1200" dirty="0"/>
              <a:t>Combination of:</a:t>
            </a:r>
          </a:p>
          <a:p>
            <a:pPr indent="-228600" eaLnBrk="1" hangingPunct="1">
              <a:lnSpc>
                <a:spcPct val="90000"/>
              </a:lnSpc>
              <a:buFont typeface="Arial" panose="020B0604020202020204" pitchFamily="34" charset="0"/>
              <a:buChar char="•"/>
            </a:pPr>
            <a:r>
              <a:rPr lang="en-US" kern="1200" dirty="0"/>
              <a:t>Aquaculture: farming of aquatic organisms under controlled conditions</a:t>
            </a:r>
          </a:p>
          <a:p>
            <a:pPr marL="114300" indent="0" eaLnBrk="1" hangingPunct="1">
              <a:lnSpc>
                <a:spcPct val="90000"/>
              </a:lnSpc>
              <a:buNone/>
            </a:pPr>
            <a:endParaRPr lang="en-US" kern="1200" dirty="0"/>
          </a:p>
          <a:p>
            <a:pPr indent="-228600" eaLnBrk="1" hangingPunct="1">
              <a:lnSpc>
                <a:spcPct val="90000"/>
              </a:lnSpc>
              <a:buFont typeface="Arial" panose="020B0604020202020204" pitchFamily="34" charset="0"/>
              <a:buChar char="•"/>
            </a:pPr>
            <a:r>
              <a:rPr lang="en-US" kern="1200" dirty="0"/>
              <a:t>Hydroponics: cultivation of plants in nutrient-rich soilless systems</a:t>
            </a:r>
          </a:p>
          <a:p>
            <a:pPr marL="114300" indent="0" eaLnBrk="1" hangingPunct="1">
              <a:lnSpc>
                <a:spcPct val="90000"/>
              </a:lnSpc>
              <a:buNone/>
            </a:pPr>
            <a:endParaRPr lang="en-US" sz="2000" kern="1200" dirty="0"/>
          </a:p>
        </p:txBody>
      </p:sp>
      <p:pic>
        <p:nvPicPr>
          <p:cNvPr id="5" name="Picture 4" descr="A group of fish in a bucket&#10;&#10;Description automatically generated">
            <a:extLst>
              <a:ext uri="{FF2B5EF4-FFF2-40B4-BE49-F238E27FC236}">
                <a16:creationId xmlns:a16="http://schemas.microsoft.com/office/drawing/2014/main" id="{592EFEA8-6596-BAFA-B0D2-C98ED16E5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751" y="3660170"/>
            <a:ext cx="4453845" cy="2969230"/>
          </a:xfrm>
          <a:prstGeom prst="rect">
            <a:avLst/>
          </a:prstGeom>
        </p:spPr>
      </p:pic>
      <p:pic>
        <p:nvPicPr>
          <p:cNvPr id="7" name="Picture 6" descr="A hand holding a plant&#10;&#10;Description automatically generated">
            <a:extLst>
              <a:ext uri="{FF2B5EF4-FFF2-40B4-BE49-F238E27FC236}">
                <a16:creationId xmlns:a16="http://schemas.microsoft.com/office/drawing/2014/main" id="{357BC4C8-8B38-C0DA-F9C2-EC1A7F48DF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628" y="4076700"/>
            <a:ext cx="2571750" cy="1714500"/>
          </a:xfrm>
          <a:prstGeom prst="rect">
            <a:avLst/>
          </a:prstGeom>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6" name="Rectangle 5145">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ish&#10;&#10;Description automatically generated">
            <a:extLst>
              <a:ext uri="{FF2B5EF4-FFF2-40B4-BE49-F238E27FC236}">
                <a16:creationId xmlns:a16="http://schemas.microsoft.com/office/drawing/2014/main" id="{B43E0779-1F25-413F-A9AE-9C6AA83E5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37"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121E40B9-C61B-5EE7-1AA4-99F623E46D57}"/>
              </a:ext>
            </a:extLst>
          </p:cNvPr>
          <p:cNvPicPr>
            <a:picLocks noChangeAspect="1"/>
          </p:cNvPicPr>
          <p:nvPr/>
        </p:nvPicPr>
        <p:blipFill rotWithShape="1">
          <a:blip r:embed="rId3"/>
          <a:srcRect r="-2" b="9725"/>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148" name="Freeform: Shape 5147">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50" name="Freeform: Shape 5149">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E3118F-2CBC-3CFD-778B-E94FDFD43BE0}"/>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gn="l" eaLnBrk="1" hangingPunct="1">
              <a:lnSpc>
                <a:spcPct val="90000"/>
              </a:lnSpc>
            </a:pPr>
            <a:r>
              <a:rPr lang="en-US" sz="4700" b="1" kern="1200" dirty="0">
                <a:solidFill>
                  <a:schemeClr val="tx1"/>
                </a:solidFill>
                <a:latin typeface="+mj-lt"/>
                <a:ea typeface="+mj-ea"/>
                <a:cs typeface="+mj-cs"/>
              </a:rPr>
              <a:t>Fish Don’t Have to be for Food</a:t>
            </a:r>
            <a:endParaRPr lang="en-US" sz="4700" kern="1200" dirty="0">
              <a:solidFill>
                <a:schemeClr val="tx1"/>
              </a:solidFill>
              <a:latin typeface="+mj-lt"/>
              <a:ea typeface="+mj-ea"/>
              <a:cs typeface="+mj-cs"/>
            </a:endParaRPr>
          </a:p>
        </p:txBody>
      </p:sp>
      <p:sp>
        <p:nvSpPr>
          <p:cNvPr id="5123" name="Content Placeholder 3"/>
          <p:cNvSpPr>
            <a:spLocks noGrp="1"/>
          </p:cNvSpPr>
          <p:nvPr>
            <p:ph idx="1"/>
          </p:nvPr>
        </p:nvSpPr>
        <p:spPr>
          <a:xfrm>
            <a:off x="329184" y="4687367"/>
            <a:ext cx="3688461" cy="1335024"/>
          </a:xfrm>
        </p:spPr>
        <p:txBody>
          <a:bodyPr vert="horz" lIns="91440" tIns="45720" rIns="91440" bIns="45720" rtlCol="0">
            <a:normAutofit/>
          </a:bodyPr>
          <a:lstStyle/>
          <a:p>
            <a:pPr marL="0" indent="0" eaLnBrk="1" hangingPunct="1">
              <a:lnSpc>
                <a:spcPct val="90000"/>
              </a:lnSpc>
              <a:spcBef>
                <a:spcPts val="1000"/>
              </a:spcBef>
              <a:buNone/>
            </a:pPr>
            <a:r>
              <a:rPr lang="en-US" sz="2400" b="1" kern="1200" dirty="0">
                <a:solidFill>
                  <a:schemeClr val="tx1"/>
                </a:solidFill>
                <a:latin typeface="+mn-lt"/>
                <a:ea typeface="+mn-ea"/>
                <a:cs typeface="+mn-cs"/>
              </a:rPr>
              <a:t>Also, for aesthetics (ornamentals), baitfish or just for nutrients!</a:t>
            </a:r>
          </a:p>
        </p:txBody>
      </p:sp>
      <p:sp>
        <p:nvSpPr>
          <p:cNvPr id="5152" name="Rectangle 5151">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154" name="Rectangle 5153">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385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factory with smokestacks&#10;&#10;Description automatically generated with low confidence">
            <a:extLst>
              <a:ext uri="{FF2B5EF4-FFF2-40B4-BE49-F238E27FC236}">
                <a16:creationId xmlns:a16="http://schemas.microsoft.com/office/drawing/2014/main" id="{E6D4D276-90A7-4247-8DB4-2AEFE50926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9" r="18982" b="1"/>
          <a:stretch/>
        </p:blipFill>
        <p:spPr>
          <a:xfrm>
            <a:off x="469942" y="317578"/>
            <a:ext cx="8138333" cy="3508437"/>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E8E2C24-C96C-45C5-91C9-FD72EF79B04D}"/>
              </a:ext>
            </a:extLst>
          </p:cNvPr>
          <p:cNvSpPr>
            <a:spLocks noGrp="1"/>
          </p:cNvSpPr>
          <p:nvPr>
            <p:ph type="title"/>
          </p:nvPr>
        </p:nvSpPr>
        <p:spPr>
          <a:xfrm>
            <a:off x="601954" y="3965407"/>
            <a:ext cx="7874307" cy="1236725"/>
          </a:xfrm>
          <a:noFill/>
        </p:spPr>
        <p:txBody>
          <a:bodyPr anchor="t">
            <a:normAutofit/>
          </a:bodyPr>
          <a:lstStyle/>
          <a:p>
            <a:r>
              <a:rPr lang="en-US" sz="4200" dirty="0">
                <a:solidFill>
                  <a:schemeClr val="bg1"/>
                </a:solidFill>
              </a:rPr>
              <a:t>Aquaponics = Nutrient Factory</a:t>
            </a:r>
          </a:p>
        </p:txBody>
      </p:sp>
      <p:sp>
        <p:nvSpPr>
          <p:cNvPr id="3" name="Content Placeholder 2">
            <a:extLst>
              <a:ext uri="{FF2B5EF4-FFF2-40B4-BE49-F238E27FC236}">
                <a16:creationId xmlns:a16="http://schemas.microsoft.com/office/drawing/2014/main" id="{910F8DA0-A76F-4671-BF40-92812FAD758E}"/>
              </a:ext>
            </a:extLst>
          </p:cNvPr>
          <p:cNvSpPr>
            <a:spLocks noGrp="1"/>
          </p:cNvSpPr>
          <p:nvPr>
            <p:ph idx="1"/>
          </p:nvPr>
        </p:nvSpPr>
        <p:spPr>
          <a:xfrm>
            <a:off x="728079" y="4747016"/>
            <a:ext cx="7622056" cy="1924179"/>
          </a:xfrm>
          <a:noFill/>
        </p:spPr>
        <p:txBody>
          <a:bodyPr anchor="t">
            <a:normAutofit lnSpcReduction="10000"/>
          </a:bodyPr>
          <a:lstStyle/>
          <a:p>
            <a:r>
              <a:rPr lang="en-US" sz="2000" dirty="0">
                <a:solidFill>
                  <a:schemeClr val="bg1"/>
                </a:solidFill>
              </a:rPr>
              <a:t>Optimize aquaculture system to produce the best nutrient concentration for plants you are growing</a:t>
            </a:r>
          </a:p>
          <a:p>
            <a:r>
              <a:rPr lang="en-US" sz="2000" dirty="0">
                <a:solidFill>
                  <a:schemeClr val="bg1"/>
                </a:solidFill>
              </a:rPr>
              <a:t>Allow pH to run low (6.0-6.5)</a:t>
            </a:r>
          </a:p>
          <a:p>
            <a:r>
              <a:rPr lang="en-US" sz="2000" dirty="0">
                <a:solidFill>
                  <a:schemeClr val="bg1"/>
                </a:solidFill>
              </a:rPr>
              <a:t>Supplement alkalinity and boost pH with potassium bicarbonate and calcium carbonate</a:t>
            </a:r>
          </a:p>
          <a:p>
            <a:r>
              <a:rPr lang="en-US" sz="2000" dirty="0">
                <a:solidFill>
                  <a:schemeClr val="bg1"/>
                </a:solidFill>
              </a:rPr>
              <a:t>Made possible through mineralization of fish waste</a:t>
            </a:r>
          </a:p>
          <a:p>
            <a:endParaRPr lang="en-US" sz="2000" dirty="0">
              <a:solidFill>
                <a:schemeClr val="bg1"/>
              </a:solidFill>
            </a:endParaRPr>
          </a:p>
        </p:txBody>
      </p:sp>
    </p:spTree>
    <p:extLst>
      <p:ext uri="{BB962C8B-B14F-4D97-AF65-F5344CB8AC3E}">
        <p14:creationId xmlns:p14="http://schemas.microsoft.com/office/powerpoint/2010/main" val="3665367625"/>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A picture containing sky, outdoor, snow&#10;&#10;Description automatically generated">
            <a:extLst>
              <a:ext uri="{FF2B5EF4-FFF2-40B4-BE49-F238E27FC236}">
                <a16:creationId xmlns:a16="http://schemas.microsoft.com/office/drawing/2014/main" id="{7413DD2C-B7F2-453E-94E1-14A5ACA50E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44" r="-1" b="10723"/>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1483B7-0AF5-4374-AA88-854C09B05642}"/>
              </a:ext>
            </a:extLst>
          </p:cNvPr>
          <p:cNvSpPr>
            <a:spLocks noGrp="1"/>
          </p:cNvSpPr>
          <p:nvPr>
            <p:ph type="title"/>
          </p:nvPr>
        </p:nvSpPr>
        <p:spPr>
          <a:xfrm>
            <a:off x="240029" y="5009083"/>
            <a:ext cx="2804919" cy="1345997"/>
          </a:xfrm>
        </p:spPr>
        <p:txBody>
          <a:bodyPr anchor="ctr">
            <a:noAutofit/>
          </a:bodyPr>
          <a:lstStyle/>
          <a:p>
            <a:r>
              <a:rPr lang="en-US" sz="3200" b="1" dirty="0">
                <a:solidFill>
                  <a:schemeClr val="bg1"/>
                </a:solidFill>
              </a:rPr>
              <a:t>Mineralization of Sludge</a:t>
            </a: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F53155-7E61-4452-A783-6B8019FFC41E}"/>
              </a:ext>
            </a:extLst>
          </p:cNvPr>
          <p:cNvSpPr>
            <a:spLocks noGrp="1"/>
          </p:cNvSpPr>
          <p:nvPr>
            <p:ph idx="1"/>
          </p:nvPr>
        </p:nvSpPr>
        <p:spPr>
          <a:xfrm>
            <a:off x="3284982" y="5009083"/>
            <a:ext cx="5232654" cy="1345997"/>
          </a:xfrm>
        </p:spPr>
        <p:txBody>
          <a:bodyPr anchor="ctr">
            <a:noAutofit/>
          </a:bodyPr>
          <a:lstStyle/>
          <a:p>
            <a:r>
              <a:rPr lang="en-US" sz="2000" dirty="0">
                <a:solidFill>
                  <a:schemeClr val="bg1"/>
                </a:solidFill>
              </a:rPr>
              <a:t>Extraction of nutrients from solids removed from aquaculture system</a:t>
            </a:r>
          </a:p>
          <a:p>
            <a:r>
              <a:rPr lang="en-US" sz="2000" dirty="0">
                <a:solidFill>
                  <a:schemeClr val="bg1"/>
                </a:solidFill>
              </a:rPr>
              <a:t>Aerobic bacterial action like aeration basins in wastewater treatment plants</a:t>
            </a:r>
          </a:p>
        </p:txBody>
      </p:sp>
      <p:sp>
        <p:nvSpPr>
          <p:cNvPr id="4" name="TextBox 3">
            <a:extLst>
              <a:ext uri="{FF2B5EF4-FFF2-40B4-BE49-F238E27FC236}">
                <a16:creationId xmlns:a16="http://schemas.microsoft.com/office/drawing/2014/main" id="{D5B9FF09-073F-C3D6-E8A9-FF258E55DB8D}"/>
              </a:ext>
            </a:extLst>
          </p:cNvPr>
          <p:cNvSpPr txBox="1"/>
          <p:nvPr/>
        </p:nvSpPr>
        <p:spPr>
          <a:xfrm>
            <a:off x="762000" y="320040"/>
            <a:ext cx="2813591" cy="646331"/>
          </a:xfrm>
          <a:prstGeom prst="rect">
            <a:avLst/>
          </a:prstGeom>
          <a:noFill/>
        </p:spPr>
        <p:txBody>
          <a:bodyPr wrap="none" rtlCol="0">
            <a:spAutoFit/>
          </a:bodyPr>
          <a:lstStyle/>
          <a:p>
            <a:r>
              <a:rPr lang="en-US" sz="3600" b="1" dirty="0">
                <a:solidFill>
                  <a:srgbClr val="FF0000"/>
                </a:solidFill>
              </a:rPr>
              <a:t>Crucial Step!</a:t>
            </a:r>
          </a:p>
        </p:txBody>
      </p:sp>
    </p:spTree>
    <p:extLst>
      <p:ext uri="{BB962C8B-B14F-4D97-AF65-F5344CB8AC3E}">
        <p14:creationId xmlns:p14="http://schemas.microsoft.com/office/powerpoint/2010/main" val="3235428543"/>
      </p:ext>
    </p:extLst>
  </p:cSld>
  <p:clrMapOvr>
    <a:overrideClrMapping bg1="dk1" tx1="lt1" bg2="dk2" tx2="lt2" accent1="accent1" accent2="accent2" accent3="accent3" accent4="accent4" accent5="accent5" accent6="accent6" hlink="hlink" folHlink="folHlink"/>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E09B-7C8A-F207-322A-12E9AE546608}"/>
              </a:ext>
            </a:extLst>
          </p:cNvPr>
          <p:cNvSpPr>
            <a:spLocks noGrp="1"/>
          </p:cNvSpPr>
          <p:nvPr>
            <p:ph type="title"/>
          </p:nvPr>
        </p:nvSpPr>
        <p:spPr>
          <a:xfrm>
            <a:off x="4411928" y="152400"/>
            <a:ext cx="4083287" cy="596653"/>
          </a:xfrm>
        </p:spPr>
        <p:txBody>
          <a:bodyPr anchor="t">
            <a:noAutofit/>
          </a:bodyPr>
          <a:lstStyle/>
          <a:p>
            <a:r>
              <a:rPr lang="en-US" sz="4400" b="1" u="sng" dirty="0">
                <a:latin typeface="Times New Roman" panose="02020603050405020304" pitchFamily="18" charset="0"/>
                <a:cs typeface="Times New Roman" panose="02020603050405020304" pitchFamily="18" charset="0"/>
              </a:rPr>
              <a:t>Aerobic Mineralization</a:t>
            </a:r>
          </a:p>
        </p:txBody>
      </p:sp>
      <p:pic>
        <p:nvPicPr>
          <p:cNvPr id="4" name="Picture 3" descr="A picture containing outdoor, metal, dirty&#10;&#10;Description automatically generated">
            <a:extLst>
              <a:ext uri="{FF2B5EF4-FFF2-40B4-BE49-F238E27FC236}">
                <a16:creationId xmlns:a16="http://schemas.microsoft.com/office/drawing/2014/main" id="{93AD3D79-DFA6-FAB7-F36A-6EEB12BA1A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89" r="3773" b="-1"/>
          <a:stretch/>
        </p:blipFill>
        <p:spPr>
          <a:xfrm>
            <a:off x="0" y="857257"/>
            <a:ext cx="3863384" cy="5143493"/>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3" y="1510610"/>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C0E677-9A24-8E22-DD6A-2407DA7FF06A}"/>
              </a:ext>
            </a:extLst>
          </p:cNvPr>
          <p:cNvSpPr>
            <a:spLocks noGrp="1"/>
          </p:cNvSpPr>
          <p:nvPr>
            <p:ph idx="1"/>
          </p:nvPr>
        </p:nvSpPr>
        <p:spPr>
          <a:xfrm>
            <a:off x="4401418" y="1676403"/>
            <a:ext cx="4083287" cy="5143492"/>
          </a:xfrm>
        </p:spPr>
        <p:txBody>
          <a:bodyPr>
            <a:normAutofit/>
          </a:bodyPr>
          <a:lstStyle/>
          <a:p>
            <a:r>
              <a:rPr lang="en-US" sz="1900" dirty="0">
                <a:latin typeface="Times New Roman" panose="02020603050405020304" pitchFamily="18" charset="0"/>
                <a:cs typeface="Times New Roman" panose="02020603050405020304" pitchFamily="18" charset="0"/>
              </a:rPr>
              <a:t>Process whereby solid fish waste (poop, uneaten feed) is broken down and converted to mineral forms that can be utilized by plants as nutrients</a:t>
            </a:r>
          </a:p>
          <a:p>
            <a:pPr marL="342900" lvl="1" indent="0">
              <a:buNone/>
            </a:pPr>
            <a:endParaRPr lang="en-US" sz="1900" dirty="0">
              <a:latin typeface="Times New Roman" panose="02020603050405020304" pitchFamily="18" charset="0"/>
              <a:cs typeface="Times New Roman" panose="02020603050405020304" pitchFamily="18" charset="0"/>
            </a:endParaRPr>
          </a:p>
          <a:p>
            <a:pPr lvl="1"/>
            <a:r>
              <a:rPr lang="en-US" sz="1900" dirty="0">
                <a:latin typeface="Times New Roman" panose="02020603050405020304" pitchFamily="18" charset="0"/>
                <a:cs typeface="Times New Roman" panose="02020603050405020304" pitchFamily="18" charset="0"/>
              </a:rPr>
              <a:t>Aerobic (preferred) – relies on bacteria (and other microbes) to break down the solids through mixing and aeration</a:t>
            </a:r>
          </a:p>
          <a:p>
            <a:pPr lvl="2"/>
            <a:r>
              <a:rPr lang="en-US" sz="1900" dirty="0">
                <a:latin typeface="Times New Roman" panose="02020603050405020304" pitchFamily="18" charset="0"/>
                <a:cs typeface="Times New Roman" panose="02020603050405020304" pitchFamily="18" charset="0"/>
              </a:rPr>
              <a:t>Faster degradation of organic solids</a:t>
            </a:r>
          </a:p>
          <a:p>
            <a:pPr marL="685800" lvl="2" indent="0">
              <a:buNone/>
            </a:pPr>
            <a:endParaRPr lang="en-US" sz="1900" dirty="0">
              <a:latin typeface="Times New Roman" panose="02020603050405020304" pitchFamily="18" charset="0"/>
              <a:cs typeface="Times New Roman" panose="02020603050405020304" pitchFamily="18" charset="0"/>
            </a:endParaRPr>
          </a:p>
          <a:p>
            <a:pPr lvl="1"/>
            <a:r>
              <a:rPr lang="en-US" sz="1900" dirty="0">
                <a:latin typeface="Times New Roman" panose="02020603050405020304" pitchFamily="18" charset="0"/>
                <a:cs typeface="Times New Roman" panose="02020603050405020304" pitchFamily="18" charset="0"/>
              </a:rPr>
              <a:t>Typically, 4 weeks total retention time needed (often in 2 stages)</a:t>
            </a:r>
          </a:p>
          <a:p>
            <a:pPr lvl="1"/>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758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1067531"/>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A66BBC-8CE2-DE42-1139-0043786FE8DF}"/>
              </a:ext>
            </a:extLst>
          </p:cNvPr>
          <p:cNvSpPr>
            <a:spLocks noGrp="1"/>
          </p:cNvSpPr>
          <p:nvPr>
            <p:ph type="title"/>
          </p:nvPr>
        </p:nvSpPr>
        <p:spPr>
          <a:xfrm>
            <a:off x="409763" y="1182409"/>
            <a:ext cx="8354891" cy="697835"/>
          </a:xfrm>
        </p:spPr>
        <p:txBody>
          <a:bodyPr vert="horz" lIns="68580" tIns="34290" rIns="68580" bIns="34290" rtlCol="0" anchor="b">
            <a:normAutofit/>
          </a:bodyPr>
          <a:lstStyle/>
          <a:p>
            <a:pPr algn="ctr"/>
            <a:r>
              <a:rPr lang="en-US" b="1" dirty="0">
                <a:solidFill>
                  <a:srgbClr val="FFFFFF"/>
                </a:solidFill>
                <a:latin typeface="Times New Roman" panose="02020603050405020304" pitchFamily="18" charset="0"/>
                <a:cs typeface="Times New Roman" panose="02020603050405020304" pitchFamily="18" charset="0"/>
              </a:rPr>
              <a:t>Sludge Tank While Aerated Vs After Settling</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998969"/>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E0DFF-ACFF-B4A6-125B-CA5F069C2B37}"/>
              </a:ext>
            </a:extLst>
          </p:cNvPr>
          <p:cNvPicPr>
            <a:picLocks noChangeAspect="1"/>
          </p:cNvPicPr>
          <p:nvPr/>
        </p:nvPicPr>
        <p:blipFill>
          <a:blip r:embed="rId2"/>
          <a:stretch>
            <a:fillRect/>
          </a:stretch>
        </p:blipFill>
        <p:spPr>
          <a:xfrm>
            <a:off x="248676" y="2718724"/>
            <a:ext cx="4091938" cy="2864357"/>
          </a:xfrm>
          <a:prstGeom prst="rect">
            <a:avLst/>
          </a:prstGeom>
        </p:spPr>
      </p:pic>
      <p:pic>
        <p:nvPicPr>
          <p:cNvPr id="7" name="Picture 6">
            <a:extLst>
              <a:ext uri="{FF2B5EF4-FFF2-40B4-BE49-F238E27FC236}">
                <a16:creationId xmlns:a16="http://schemas.microsoft.com/office/drawing/2014/main" id="{53705DDC-C895-B6DB-D747-A738476D88D1}"/>
              </a:ext>
            </a:extLst>
          </p:cNvPr>
          <p:cNvPicPr>
            <a:picLocks noChangeAspect="1"/>
          </p:cNvPicPr>
          <p:nvPr/>
        </p:nvPicPr>
        <p:blipFill>
          <a:blip r:embed="rId3"/>
          <a:stretch>
            <a:fillRect/>
          </a:stretch>
        </p:blipFill>
        <p:spPr>
          <a:xfrm>
            <a:off x="4803387" y="2693150"/>
            <a:ext cx="4091938" cy="2915505"/>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804877"/>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A2DB91-B358-EE76-7594-CF924C89AE44}"/>
              </a:ext>
            </a:extLst>
          </p:cNvPr>
          <p:cNvSpPr txBox="1"/>
          <p:nvPr/>
        </p:nvSpPr>
        <p:spPr>
          <a:xfrm>
            <a:off x="76200" y="5675591"/>
            <a:ext cx="9341212"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cs typeface="Times New Roman" panose="02020603050405020304" pitchFamily="18" charset="0"/>
              </a:rPr>
              <a:t>*Typically &gt;1 hour required for settling, then 2</a:t>
            </a:r>
            <a:r>
              <a:rPr kumimoji="0" lang="en-US" sz="1600" b="0" i="0" u="none" strike="noStrike" kern="1200" cap="none" spc="0" normalizeH="0" baseline="30000" noProof="0" dirty="0">
                <a:ln>
                  <a:noFill/>
                </a:ln>
                <a:solidFill>
                  <a:prstClr val="black"/>
                </a:solidFill>
                <a:effectLst/>
                <a:uLnTx/>
                <a:uFillTx/>
                <a:cs typeface="Times New Roman" panose="02020603050405020304" pitchFamily="18" charset="0"/>
              </a:rPr>
              <a:t>nd</a:t>
            </a:r>
            <a:r>
              <a:rPr kumimoji="0" lang="en-US" sz="1600" b="0" i="0" u="none" strike="noStrike" kern="1200" cap="none" spc="0" normalizeH="0" baseline="0" noProof="0" dirty="0">
                <a:ln>
                  <a:noFill/>
                </a:ln>
                <a:solidFill>
                  <a:prstClr val="black"/>
                </a:solidFill>
                <a:effectLst/>
                <a:uLnTx/>
                <a:uFillTx/>
                <a:cs typeface="Times New Roman" panose="02020603050405020304" pitchFamily="18" charset="0"/>
              </a:rPr>
              <a:t> stage mineralization supernatant added directly back to RAS </a:t>
            </a:r>
          </a:p>
        </p:txBody>
      </p:sp>
    </p:spTree>
    <p:extLst>
      <p:ext uri="{BB962C8B-B14F-4D97-AF65-F5344CB8AC3E}">
        <p14:creationId xmlns:p14="http://schemas.microsoft.com/office/powerpoint/2010/main" val="355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3" name="Group 3"/>
          <p:cNvGrpSpPr/>
          <p:nvPr/>
        </p:nvGrpSpPr>
        <p:grpSpPr>
          <a:xfrm>
            <a:off x="3170075" y="1143839"/>
            <a:ext cx="5654352" cy="1060549"/>
            <a:chOff x="0" y="0"/>
            <a:chExt cx="15078270" cy="2828130"/>
          </a:xfrm>
        </p:grpSpPr>
        <p:sp>
          <p:nvSpPr>
            <p:cNvPr id="4" name="Freeform 4"/>
            <p:cNvSpPr/>
            <p:nvPr/>
          </p:nvSpPr>
          <p:spPr>
            <a:xfrm>
              <a:off x="0" y="0"/>
              <a:ext cx="15078270" cy="2828130"/>
            </a:xfrm>
            <a:custGeom>
              <a:avLst/>
              <a:gdLst/>
              <a:ahLst/>
              <a:cxnLst/>
              <a:rect l="l" t="t" r="r" b="b"/>
              <a:pathLst>
                <a:path w="15078270" h="2828130">
                  <a:moveTo>
                    <a:pt x="0" y="0"/>
                  </a:moveTo>
                  <a:lnTo>
                    <a:pt x="15078270" y="0"/>
                  </a:lnTo>
                  <a:lnTo>
                    <a:pt x="15078270" y="2828130"/>
                  </a:lnTo>
                  <a:lnTo>
                    <a:pt x="0" y="282813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5" name="TextBox 5"/>
            <p:cNvSpPr txBox="1"/>
            <p:nvPr/>
          </p:nvSpPr>
          <p:spPr>
            <a:xfrm>
              <a:off x="0" y="-66675"/>
              <a:ext cx="15078270" cy="2894805"/>
            </a:xfrm>
            <a:prstGeom prst="rect">
              <a:avLst/>
            </a:prstGeom>
          </p:spPr>
          <p:txBody>
            <a:bodyPr lIns="0" tIns="0" rIns="0" bIns="0" rtlCol="0" anchor="t"/>
            <a:lstStyle/>
            <a:p>
              <a:pPr defTabSz="457200" fontAlgn="auto">
                <a:lnSpc>
                  <a:spcPts val="3402"/>
                </a:lnSpc>
                <a:spcBef>
                  <a:spcPts val="0"/>
                </a:spcBef>
                <a:spcAft>
                  <a:spcPts val="0"/>
                </a:spcAft>
              </a:pPr>
              <a:r>
                <a:rPr lang="en-US" sz="3150" b="1" dirty="0">
                  <a:solidFill>
                    <a:srgbClr val="FFFFFF"/>
                  </a:solidFill>
                  <a:ea typeface="Calibri (MS) Bold"/>
                  <a:cs typeface="Times New Roman" panose="02020603050405020304" pitchFamily="18" charset="0"/>
                  <a:sym typeface="Calibri (MS) Bold"/>
                </a:rPr>
                <a:t>Mineralization Experiment Showed</a:t>
              </a: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619113" y="1929365"/>
            <a:ext cx="1931849" cy="3434400"/>
          </a:xfrm>
          <a:prstGeom prst="rect">
            <a:avLst/>
          </a:prstGeom>
        </p:spPr>
      </p:pic>
      <p:grpSp>
        <p:nvGrpSpPr>
          <p:cNvPr id="7" name="Group 7"/>
          <p:cNvGrpSpPr/>
          <p:nvPr/>
        </p:nvGrpSpPr>
        <p:grpSpPr>
          <a:xfrm>
            <a:off x="2803346" y="2442286"/>
            <a:ext cx="6084063" cy="3117592"/>
            <a:chOff x="0" y="0"/>
            <a:chExt cx="16224167" cy="8313579"/>
          </a:xfrm>
        </p:grpSpPr>
        <p:sp>
          <p:nvSpPr>
            <p:cNvPr id="8" name="Freeform 8"/>
            <p:cNvSpPr/>
            <p:nvPr/>
          </p:nvSpPr>
          <p:spPr>
            <a:xfrm>
              <a:off x="0" y="0"/>
              <a:ext cx="16224168" cy="8313579"/>
            </a:xfrm>
            <a:custGeom>
              <a:avLst/>
              <a:gdLst/>
              <a:ahLst/>
              <a:cxnLst/>
              <a:rect l="l" t="t" r="r" b="b"/>
              <a:pathLst>
                <a:path w="16224168" h="8313579">
                  <a:moveTo>
                    <a:pt x="0" y="0"/>
                  </a:moveTo>
                  <a:lnTo>
                    <a:pt x="16224168" y="0"/>
                  </a:lnTo>
                  <a:lnTo>
                    <a:pt x="16224168" y="8313579"/>
                  </a:lnTo>
                  <a:lnTo>
                    <a:pt x="0" y="8313579"/>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9" name="TextBox 9"/>
            <p:cNvSpPr txBox="1"/>
            <p:nvPr/>
          </p:nvSpPr>
          <p:spPr>
            <a:xfrm>
              <a:off x="0" y="-38100"/>
              <a:ext cx="16224167" cy="8351679"/>
            </a:xfrm>
            <a:prstGeom prst="rect">
              <a:avLst/>
            </a:prstGeom>
          </p:spPr>
          <p:txBody>
            <a:bodyPr lIns="0" tIns="0" rIns="0" bIns="0" rtlCol="0" anchor="t"/>
            <a:lstStyle/>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Phosphate (</a:t>
              </a:r>
              <a:r>
                <a:rPr lang="en-US" sz="1400" dirty="0">
                  <a:solidFill>
                    <a:srgbClr val="FFFFFF"/>
                  </a:solidFill>
                  <a:ea typeface="Calibri (MS)"/>
                  <a:cs typeface="Times New Roman" panose="02020603050405020304" pitchFamily="18" charset="0"/>
                  <a:sym typeface="Calibri (MS)"/>
                </a:rPr>
                <a:t>PO₄³⁻) = 16.5% increase after 2 weeks; 45.0% increase after 4 weeks</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Potassium (</a:t>
              </a:r>
              <a:r>
                <a:rPr lang="en-US" sz="1400" dirty="0">
                  <a:solidFill>
                    <a:srgbClr val="FFFFFF"/>
                  </a:solidFill>
                  <a:ea typeface="Calibri (MS)"/>
                  <a:cs typeface="Times New Roman" panose="02020603050405020304" pitchFamily="18" charset="0"/>
                  <a:sym typeface="Calibri (MS)"/>
                </a:rPr>
                <a:t>K⁺) = 20.4% increase after 2 weeks; 31.5% increase after 4 weeks</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Calcium</a:t>
              </a:r>
              <a:r>
                <a:rPr lang="en-US" sz="1400" dirty="0">
                  <a:solidFill>
                    <a:srgbClr val="FFFFFF"/>
                  </a:solidFill>
                  <a:ea typeface="Calibri (MS)"/>
                  <a:cs typeface="Times New Roman" panose="02020603050405020304" pitchFamily="18" charset="0"/>
                  <a:sym typeface="Calibri (MS)"/>
                </a:rPr>
                <a:t> (Ca²⁺)= 25.5% increase after 2 weeks; 59.4% increase after 4 weeks</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Magnesium </a:t>
              </a:r>
              <a:r>
                <a:rPr lang="en-US" sz="1400" dirty="0">
                  <a:solidFill>
                    <a:srgbClr val="FFFFFF"/>
                  </a:solidFill>
                  <a:ea typeface="Calibri (MS)"/>
                  <a:cs typeface="Times New Roman" panose="02020603050405020304" pitchFamily="18" charset="0"/>
                  <a:sym typeface="Calibri (MS)"/>
                </a:rPr>
                <a:t>(Mg²⁺) = 14.6% increase after 2 weeks; 42.1% increase after 4 week</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Boron</a:t>
              </a:r>
              <a:r>
                <a:rPr lang="en-US" sz="1400" dirty="0">
                  <a:solidFill>
                    <a:srgbClr val="FFFFFF"/>
                  </a:solidFill>
                  <a:ea typeface="Calibri (MS)"/>
                  <a:cs typeface="Times New Roman" panose="02020603050405020304" pitchFamily="18" charset="0"/>
                  <a:sym typeface="Calibri (MS)"/>
                </a:rPr>
                <a:t> (B) = 30.0% increase after 2 weeks; 90% increase after 4 weeks</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a:p>
              <a:pPr marL="253365" lvl="1" indent="-126683" defTabSz="457200" fontAlgn="auto">
                <a:lnSpc>
                  <a:spcPts val="1512"/>
                </a:lnSpc>
                <a:spcBef>
                  <a:spcPts val="0"/>
                </a:spcBef>
                <a:spcAft>
                  <a:spcPts val="0"/>
                </a:spcAft>
                <a:buFont typeface="Arial"/>
                <a:buChar char="•"/>
              </a:pPr>
              <a:r>
                <a:rPr lang="en-US" sz="1400" b="1" dirty="0">
                  <a:solidFill>
                    <a:srgbClr val="FFFFFF"/>
                  </a:solidFill>
                  <a:ea typeface="Calibri (MS) Bold"/>
                  <a:cs typeface="Times New Roman" panose="02020603050405020304" pitchFamily="18" charset="0"/>
                  <a:sym typeface="Calibri (MS) Bold"/>
                </a:rPr>
                <a:t>Manganese</a:t>
              </a:r>
              <a:r>
                <a:rPr lang="en-US" sz="1400" dirty="0">
                  <a:solidFill>
                    <a:srgbClr val="FFFFFF"/>
                  </a:solidFill>
                  <a:ea typeface="Calibri (MS)"/>
                  <a:cs typeface="Times New Roman" panose="02020603050405020304" pitchFamily="18" charset="0"/>
                  <a:sym typeface="Calibri (MS)"/>
                </a:rPr>
                <a:t> (Mn) = 41.7% increase after 2 weeks; 96.3% increase after 4 weeks</a:t>
              </a:r>
            </a:p>
            <a:p>
              <a:pPr marL="253365" lvl="1" indent="-126683" defTabSz="457200" fontAlgn="auto">
                <a:lnSpc>
                  <a:spcPts val="1512"/>
                </a:lnSpc>
                <a:spcBef>
                  <a:spcPts val="0"/>
                </a:spcBef>
                <a:spcAft>
                  <a:spcPts val="0"/>
                </a:spcAft>
              </a:pPr>
              <a:endParaRPr lang="en-US" sz="1400" dirty="0">
                <a:solidFill>
                  <a:srgbClr val="FFFFFF"/>
                </a:solidFill>
                <a:ea typeface="Calibri (MS)"/>
                <a:cs typeface="Times New Roman" panose="02020603050405020304" pitchFamily="18" charset="0"/>
                <a:sym typeface="Calibri (MS)"/>
              </a:endParaRPr>
            </a:p>
          </p:txBody>
        </p:sp>
      </p:grpSp>
    </p:spTree>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91E703-5C14-60BA-5037-971C6EED12B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2BE68E3-44FE-56F1-8F90-6CC6C3DF1C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1" t="9091" r="28873"/>
          <a:stretch/>
        </p:blipFill>
        <p:spPr>
          <a:xfrm>
            <a:off x="2642616" y="10"/>
            <a:ext cx="6501384" cy="6857990"/>
          </a:xfrm>
          <a:prstGeom prst="rect">
            <a:avLst/>
          </a:prstGeom>
        </p:spPr>
      </p:pic>
      <p:sp>
        <p:nvSpPr>
          <p:cNvPr id="8" name="Rectangle 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9BD002-FDB3-371A-F16C-6451FBCF4FDA}"/>
              </a:ext>
            </a:extLst>
          </p:cNvPr>
          <p:cNvSpPr>
            <a:spLocks noGrp="1"/>
          </p:cNvSpPr>
          <p:nvPr>
            <p:ph type="title"/>
          </p:nvPr>
        </p:nvSpPr>
        <p:spPr>
          <a:xfrm>
            <a:off x="358485" y="1122363"/>
            <a:ext cx="3017520" cy="3204134"/>
          </a:xfrm>
        </p:spPr>
        <p:txBody>
          <a:bodyPr vert="horz" lIns="91440" tIns="45720" rIns="91440" bIns="45720" rtlCol="0" anchor="b">
            <a:normAutofit fontScale="90000"/>
          </a:bodyPr>
          <a:lstStyle/>
          <a:p>
            <a:pPr defTabSz="914400"/>
            <a:r>
              <a:rPr lang="en-US" b="1" dirty="0">
                <a:latin typeface="Times New Roman" panose="02020603050405020304" pitchFamily="18" charset="0"/>
                <a:cs typeface="Times New Roman" panose="02020603050405020304" pitchFamily="18" charset="0"/>
              </a:rPr>
              <a:t>Adding Mineralized Water Back into RAS Allows you to Build System Nutrients over Time</a:t>
            </a:r>
          </a:p>
        </p:txBody>
      </p:sp>
      <p:sp>
        <p:nvSpPr>
          <p:cNvPr id="3" name="Content Placeholder 2">
            <a:extLst>
              <a:ext uri="{FF2B5EF4-FFF2-40B4-BE49-F238E27FC236}">
                <a16:creationId xmlns:a16="http://schemas.microsoft.com/office/drawing/2014/main" id="{EA9D21C8-9EF5-4BD1-6174-AA9B5747FFF5}"/>
              </a:ext>
            </a:extLst>
          </p:cNvPr>
          <p:cNvSpPr>
            <a:spLocks noGrp="1"/>
          </p:cNvSpPr>
          <p:nvPr>
            <p:ph idx="1"/>
          </p:nvPr>
        </p:nvSpPr>
        <p:spPr>
          <a:xfrm>
            <a:off x="358485" y="4872922"/>
            <a:ext cx="3017519" cy="1208141"/>
          </a:xfrm>
        </p:spPr>
        <p:txBody>
          <a:bodyPr vert="horz" lIns="91440" tIns="45720" rIns="91440" bIns="45720" rtlCol="0">
            <a:normAutofit/>
          </a:bodyPr>
          <a:lstStyle/>
          <a:p>
            <a:pPr marL="0" indent="0" defTabSz="914400">
              <a:spcBef>
                <a:spcPts val="1000"/>
              </a:spcBef>
              <a:buNone/>
            </a:pPr>
            <a:r>
              <a:rPr lang="en-US" sz="1700" b="1" dirty="0">
                <a:latin typeface="Times New Roman" panose="02020603050405020304" pitchFamily="18" charset="0"/>
                <a:cs typeface="Times New Roman" panose="02020603050405020304" pitchFamily="18" charset="0"/>
              </a:rPr>
              <a:t>Estimate running system for 3 months minimum to achieve desired nutrient gradients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84AF86-1FD1-94BC-F2C3-0BA32A82AB76}"/>
              </a:ext>
            </a:extLst>
          </p:cNvPr>
          <p:cNvSpPr txBox="1"/>
          <p:nvPr/>
        </p:nvSpPr>
        <p:spPr>
          <a:xfrm>
            <a:off x="1026599" y="575938"/>
            <a:ext cx="2382062" cy="646331"/>
          </a:xfrm>
          <a:prstGeom prst="rect">
            <a:avLst/>
          </a:prstGeom>
          <a:noFill/>
        </p:spPr>
        <p:txBody>
          <a:bodyPr wrap="none" rtlCol="0">
            <a:spAutoFit/>
          </a:bodyPr>
          <a:lstStyle/>
          <a:p>
            <a:r>
              <a:rPr lang="en-US" sz="3600" b="1" dirty="0">
                <a:solidFill>
                  <a:srgbClr val="FF0000"/>
                </a:solidFill>
              </a:rPr>
              <a:t>Circularity</a:t>
            </a:r>
          </a:p>
        </p:txBody>
      </p:sp>
    </p:spTree>
    <p:extLst>
      <p:ext uri="{BB962C8B-B14F-4D97-AF65-F5344CB8AC3E}">
        <p14:creationId xmlns:p14="http://schemas.microsoft.com/office/powerpoint/2010/main" val="159479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1" y="307467"/>
            <a:ext cx="8763000" cy="1597533"/>
            <a:chOff x="-11165248" y="-1402363"/>
            <a:chExt cx="22766552" cy="5217106"/>
          </a:xfrm>
        </p:grpSpPr>
        <p:sp>
          <p:nvSpPr>
            <p:cNvPr id="3" name="Freeform 3"/>
            <p:cNvSpPr/>
            <p:nvPr/>
          </p:nvSpPr>
          <p:spPr>
            <a:xfrm>
              <a:off x="0" y="0"/>
              <a:ext cx="10999856" cy="3814743"/>
            </a:xfrm>
            <a:custGeom>
              <a:avLst/>
              <a:gdLst/>
              <a:ahLst/>
              <a:cxnLst/>
              <a:rect l="l" t="t" r="r" b="b"/>
              <a:pathLst>
                <a:path w="10999856" h="3814743">
                  <a:moveTo>
                    <a:pt x="0" y="0"/>
                  </a:moveTo>
                  <a:lnTo>
                    <a:pt x="10999856" y="0"/>
                  </a:lnTo>
                  <a:lnTo>
                    <a:pt x="10999856" y="3814743"/>
                  </a:lnTo>
                  <a:lnTo>
                    <a:pt x="0" y="3814743"/>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cs typeface="Times New Roman" panose="02020603050405020304" pitchFamily="18" charset="0"/>
              </a:endParaRPr>
            </a:p>
          </p:txBody>
        </p:sp>
        <p:sp>
          <p:nvSpPr>
            <p:cNvPr id="4" name="TextBox 4"/>
            <p:cNvSpPr txBox="1"/>
            <p:nvPr/>
          </p:nvSpPr>
          <p:spPr>
            <a:xfrm>
              <a:off x="-11165248" y="-1402363"/>
              <a:ext cx="22766552" cy="3589190"/>
            </a:xfrm>
            <a:prstGeom prst="rect">
              <a:avLst/>
            </a:prstGeom>
          </p:spPr>
          <p:txBody>
            <a:bodyPr lIns="0" tIns="0" rIns="0" bIns="0" rtlCol="0" anchor="b"/>
            <a:lstStyle/>
            <a:p>
              <a:pPr defTabSz="457200" fontAlgn="auto">
                <a:lnSpc>
                  <a:spcPts val="3240"/>
                </a:lnSpc>
                <a:spcBef>
                  <a:spcPts val="0"/>
                </a:spcBef>
                <a:spcAft>
                  <a:spcPts val="0"/>
                </a:spcAft>
              </a:pPr>
              <a:r>
                <a:rPr lang="en-US" sz="3600" b="1" dirty="0">
                  <a:solidFill>
                    <a:srgbClr val="000000"/>
                  </a:solidFill>
                  <a:ea typeface="Arimo Bold"/>
                  <a:cs typeface="Times New Roman" panose="02020603050405020304" pitchFamily="18" charset="0"/>
                  <a:sym typeface="Arimo Bold"/>
                </a:rPr>
                <a:t>What about Aquaculture Biosolid Production</a:t>
              </a:r>
            </a:p>
          </p:txBody>
        </p:sp>
      </p:grpSp>
      <p:sp>
        <p:nvSpPr>
          <p:cNvPr id="5" name="Freeform 5" descr="A bucket of dirt and dirt  AI-generated content may be incorrect."/>
          <p:cNvSpPr/>
          <p:nvPr/>
        </p:nvSpPr>
        <p:spPr>
          <a:xfrm>
            <a:off x="278352" y="1746315"/>
            <a:ext cx="3988181" cy="4598289"/>
          </a:xfrm>
          <a:custGeom>
            <a:avLst/>
            <a:gdLst/>
            <a:ahLst/>
            <a:cxnLst/>
            <a:rect l="l" t="t" r="r" b="b"/>
            <a:pathLst>
              <a:path w="7362748" h="8366760">
                <a:moveTo>
                  <a:pt x="0" y="0"/>
                </a:moveTo>
                <a:lnTo>
                  <a:pt x="7362749" y="0"/>
                </a:lnTo>
                <a:lnTo>
                  <a:pt x="7362749" y="8366760"/>
                </a:lnTo>
                <a:lnTo>
                  <a:pt x="0" y="8366760"/>
                </a:lnTo>
                <a:lnTo>
                  <a:pt x="0" y="0"/>
                </a:lnTo>
                <a:close/>
              </a:path>
            </a:pathLst>
          </a:custGeom>
          <a:blipFill>
            <a:blip r:embed="rId2"/>
            <a:stretch>
              <a:fillRect t="-17" b="-17"/>
            </a:stretch>
          </a:blipFill>
        </p:spPr>
        <p:txBody>
          <a:bodyPr/>
          <a:lstStyle/>
          <a:p>
            <a:pPr defTabSz="457200" fontAlgn="auto">
              <a:spcBef>
                <a:spcPts val="0"/>
              </a:spcBef>
              <a:spcAft>
                <a:spcPts val="0"/>
              </a:spcAft>
            </a:pPr>
            <a:endParaRPr lang="en-US" sz="900">
              <a:solidFill>
                <a:prstClr val="black"/>
              </a:solidFill>
              <a:cs typeface="Times New Roman" panose="02020603050405020304" pitchFamily="18" charset="0"/>
            </a:endParaRPr>
          </a:p>
        </p:txBody>
      </p:sp>
      <p:sp>
        <p:nvSpPr>
          <p:cNvPr id="6" name="Freeform 6"/>
          <p:cNvSpPr/>
          <p:nvPr/>
        </p:nvSpPr>
        <p:spPr>
          <a:xfrm>
            <a:off x="5120090" y="1555270"/>
            <a:ext cx="2535146" cy="42291"/>
          </a:xfrm>
          <a:custGeom>
            <a:avLst/>
            <a:gdLst/>
            <a:ahLst/>
            <a:cxnLst/>
            <a:rect l="l" t="t" r="r" b="b"/>
            <a:pathLst>
              <a:path w="4939792" h="84582">
                <a:moveTo>
                  <a:pt x="0" y="0"/>
                </a:moveTo>
                <a:lnTo>
                  <a:pt x="4939793" y="0"/>
                </a:lnTo>
                <a:lnTo>
                  <a:pt x="4939793" y="84582"/>
                </a:lnTo>
                <a:lnTo>
                  <a:pt x="0" y="8458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457200" fontAlgn="auto">
              <a:spcBef>
                <a:spcPts val="0"/>
              </a:spcBef>
              <a:spcAft>
                <a:spcPts val="0"/>
              </a:spcAft>
            </a:pPr>
            <a:endParaRPr lang="en-US" sz="900">
              <a:solidFill>
                <a:prstClr val="black"/>
              </a:solidFill>
              <a:cs typeface="Times New Roman" panose="02020603050405020304" pitchFamily="18" charset="0"/>
            </a:endParaRPr>
          </a:p>
        </p:txBody>
      </p:sp>
      <p:grpSp>
        <p:nvGrpSpPr>
          <p:cNvPr id="7" name="Group 7"/>
          <p:cNvGrpSpPr/>
          <p:nvPr/>
        </p:nvGrpSpPr>
        <p:grpSpPr>
          <a:xfrm>
            <a:off x="4337630" y="1746316"/>
            <a:ext cx="4330904" cy="4940964"/>
            <a:chOff x="-890406" y="-2925911"/>
            <a:chExt cx="11251828" cy="13175900"/>
          </a:xfrm>
        </p:grpSpPr>
        <p:sp>
          <p:nvSpPr>
            <p:cNvPr id="8" name="Freeform 8"/>
            <p:cNvSpPr/>
            <p:nvPr/>
          </p:nvSpPr>
          <p:spPr>
            <a:xfrm>
              <a:off x="0" y="0"/>
              <a:ext cx="10361422" cy="7445163"/>
            </a:xfrm>
            <a:custGeom>
              <a:avLst/>
              <a:gdLst/>
              <a:ahLst/>
              <a:cxnLst/>
              <a:rect l="l" t="t" r="r" b="b"/>
              <a:pathLst>
                <a:path w="10361422" h="7445163">
                  <a:moveTo>
                    <a:pt x="0" y="0"/>
                  </a:moveTo>
                  <a:lnTo>
                    <a:pt x="10361422" y="0"/>
                  </a:lnTo>
                  <a:lnTo>
                    <a:pt x="10361422" y="7445163"/>
                  </a:lnTo>
                  <a:lnTo>
                    <a:pt x="0" y="7445163"/>
                  </a:lnTo>
                  <a:close/>
                </a:path>
              </a:pathLst>
            </a:custGeom>
            <a:solidFill>
              <a:srgbClr val="FFFFFF"/>
            </a:solidFill>
          </p:spPr>
          <p:txBody>
            <a:bodyPr/>
            <a:lstStyle/>
            <a:p>
              <a:pPr defTabSz="457200" fontAlgn="auto">
                <a:spcBef>
                  <a:spcPts val="0"/>
                </a:spcBef>
                <a:spcAft>
                  <a:spcPts val="0"/>
                </a:spcAft>
              </a:pPr>
              <a:endParaRPr lang="en-US" sz="900">
                <a:solidFill>
                  <a:prstClr val="black"/>
                </a:solidFill>
                <a:cs typeface="Times New Roman" panose="02020603050405020304" pitchFamily="18" charset="0"/>
              </a:endParaRPr>
            </a:p>
          </p:txBody>
        </p:sp>
        <p:sp>
          <p:nvSpPr>
            <p:cNvPr id="9" name="TextBox 9"/>
            <p:cNvSpPr txBox="1"/>
            <p:nvPr/>
          </p:nvSpPr>
          <p:spPr>
            <a:xfrm>
              <a:off x="-890406" y="-2925911"/>
              <a:ext cx="10999857" cy="13175900"/>
            </a:xfrm>
            <a:prstGeom prst="rect">
              <a:avLst/>
            </a:prstGeom>
          </p:spPr>
          <p:txBody>
            <a:bodyPr lIns="25400" tIns="25400" rIns="25400" bIns="25400" rtlCol="0" anchor="t"/>
            <a:lstStyle/>
            <a:p>
              <a:pPr marL="244316" lvl="1" indent="-122158"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Produced through dehydrating incomplete mineralized sludge</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Why is it incomplete?</a:t>
              </a:r>
            </a:p>
            <a:p>
              <a:pPr marL="930117" lvl="3" indent="-23252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Strong Organic bonds</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Stabilized solids can build up over time in a mineralization system</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Eventually removed and dewatered</a:t>
              </a:r>
            </a:p>
            <a:p>
              <a:pPr marL="930117" lvl="3" indent="-23252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Sun drying, air drying (time), geotextile bags</a:t>
              </a:r>
            </a:p>
            <a:p>
              <a:pPr marL="930117" lvl="3" indent="-232529" defTabSz="457200" fontAlgn="auto">
                <a:spcBef>
                  <a:spcPts val="0"/>
                </a:spcBef>
                <a:spcAft>
                  <a:spcPts val="0"/>
                </a:spcAft>
              </a:pPr>
              <a:endParaRPr lang="en-US" sz="1800" dirty="0">
                <a:solidFill>
                  <a:srgbClr val="000000"/>
                </a:solidFill>
                <a:ea typeface="Arimo"/>
                <a:cs typeface="Times New Roman" panose="02020603050405020304" pitchFamily="18" charset="0"/>
                <a:sym typeface="Arimo"/>
              </a:endParaRPr>
            </a:p>
            <a:p>
              <a:pPr marL="244316" lvl="1" indent="-122158"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Benefit over non-stabilized fish waste solids</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Stable</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No smell </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Promotes controlled nutrient release in soil and reduced oxygen demand</a:t>
              </a:r>
            </a:p>
            <a:p>
              <a:pPr marL="587216" lvl="2" indent="-195739" defTabSz="457200" fontAlgn="auto">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Improves soil structure</a:t>
              </a:r>
            </a:p>
            <a:p>
              <a:pPr marL="587216" lvl="2" indent="-195739" defTabSz="457200" fontAlgn="auto">
                <a:lnSpc>
                  <a:spcPts val="1312"/>
                </a:lnSpc>
                <a:spcBef>
                  <a:spcPts val="0"/>
                </a:spcBef>
                <a:spcAft>
                  <a:spcPts val="0"/>
                </a:spcAft>
              </a:pPr>
              <a:endParaRPr lang="en-US" sz="1350" dirty="0">
                <a:solidFill>
                  <a:srgbClr val="000000"/>
                </a:solidFill>
                <a:ea typeface="Arimo"/>
                <a:cs typeface="Times New Roman" panose="02020603050405020304" pitchFamily="18" charset="0"/>
                <a:sym typeface="Arimo"/>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632" y="820874"/>
            <a:ext cx="3308880" cy="1748034"/>
            <a:chOff x="-86475" y="-747741"/>
            <a:chExt cx="8823679" cy="4661423"/>
          </a:xfrm>
        </p:grpSpPr>
        <p:sp>
          <p:nvSpPr>
            <p:cNvPr id="3" name="Freeform 3"/>
            <p:cNvSpPr/>
            <p:nvPr/>
          </p:nvSpPr>
          <p:spPr>
            <a:xfrm>
              <a:off x="0" y="0"/>
              <a:ext cx="8737204" cy="3913682"/>
            </a:xfrm>
            <a:custGeom>
              <a:avLst/>
              <a:gdLst/>
              <a:ahLst/>
              <a:cxnLst/>
              <a:rect l="l" t="t" r="r" b="b"/>
              <a:pathLst>
                <a:path w="8737204" h="3913682">
                  <a:moveTo>
                    <a:pt x="0" y="0"/>
                  </a:moveTo>
                  <a:lnTo>
                    <a:pt x="8737204" y="0"/>
                  </a:lnTo>
                  <a:lnTo>
                    <a:pt x="8737204" y="3913682"/>
                  </a:lnTo>
                  <a:lnTo>
                    <a:pt x="0" y="3913682"/>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p:cNvSpPr txBox="1"/>
            <p:nvPr/>
          </p:nvSpPr>
          <p:spPr>
            <a:xfrm>
              <a:off x="-86475" y="-747741"/>
              <a:ext cx="8737204" cy="3866058"/>
            </a:xfrm>
            <a:prstGeom prst="rect">
              <a:avLst/>
            </a:prstGeom>
          </p:spPr>
          <p:txBody>
            <a:bodyPr lIns="0" tIns="0" rIns="0" bIns="0" rtlCol="0" anchor="b"/>
            <a:lstStyle/>
            <a:p>
              <a:pPr defTabSz="457200" fontAlgn="auto">
                <a:spcBef>
                  <a:spcPts val="0"/>
                </a:spcBef>
                <a:spcAft>
                  <a:spcPts val="0"/>
                </a:spcAft>
              </a:pPr>
              <a:r>
                <a:rPr lang="en-US" sz="4000" b="1" dirty="0">
                  <a:solidFill>
                    <a:srgbClr val="000000"/>
                  </a:solidFill>
                  <a:ea typeface="Arimo"/>
                  <a:cs typeface="Times New Roman" panose="02020603050405020304" pitchFamily="18" charset="0"/>
                  <a:sym typeface="Arimo"/>
                </a:rPr>
                <a:t>Aquaculture Biosolids Experiment</a:t>
              </a:r>
            </a:p>
          </p:txBody>
        </p:sp>
      </p:grpSp>
      <p:sp>
        <p:nvSpPr>
          <p:cNvPr id="5" name="Freeform 5"/>
          <p:cNvSpPr/>
          <p:nvPr/>
        </p:nvSpPr>
        <p:spPr>
          <a:xfrm>
            <a:off x="447632" y="2621330"/>
            <a:ext cx="2639378" cy="47054"/>
          </a:xfrm>
          <a:custGeom>
            <a:avLst/>
            <a:gdLst/>
            <a:ahLst/>
            <a:cxnLst/>
            <a:rect l="l" t="t" r="r" b="b"/>
            <a:pathLst>
              <a:path w="5278755" h="94107">
                <a:moveTo>
                  <a:pt x="0" y="0"/>
                </a:moveTo>
                <a:lnTo>
                  <a:pt x="5278756" y="0"/>
                </a:lnTo>
                <a:lnTo>
                  <a:pt x="5278756" y="94106"/>
                </a:lnTo>
                <a:lnTo>
                  <a:pt x="0" y="9410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6" name="Group 6"/>
          <p:cNvGrpSpPr/>
          <p:nvPr/>
        </p:nvGrpSpPr>
        <p:grpSpPr>
          <a:xfrm>
            <a:off x="304800" y="2767860"/>
            <a:ext cx="3357952" cy="2734565"/>
            <a:chOff x="-467360" y="-650837"/>
            <a:chExt cx="8954538" cy="7292173"/>
          </a:xfrm>
        </p:grpSpPr>
        <p:sp>
          <p:nvSpPr>
            <p:cNvPr id="7" name="Freeform 7"/>
            <p:cNvSpPr/>
            <p:nvPr/>
          </p:nvSpPr>
          <p:spPr>
            <a:xfrm>
              <a:off x="0" y="0"/>
              <a:ext cx="8487178" cy="6641336"/>
            </a:xfrm>
            <a:custGeom>
              <a:avLst/>
              <a:gdLst/>
              <a:ahLst/>
              <a:cxnLst/>
              <a:rect l="l" t="t" r="r" b="b"/>
              <a:pathLst>
                <a:path w="8487178" h="6641336">
                  <a:moveTo>
                    <a:pt x="0" y="0"/>
                  </a:moveTo>
                  <a:lnTo>
                    <a:pt x="8487178" y="0"/>
                  </a:lnTo>
                  <a:lnTo>
                    <a:pt x="8487178" y="6641336"/>
                  </a:lnTo>
                  <a:lnTo>
                    <a:pt x="0" y="664133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8" name="TextBox 8"/>
            <p:cNvSpPr txBox="1"/>
            <p:nvPr/>
          </p:nvSpPr>
          <p:spPr>
            <a:xfrm>
              <a:off x="-467360" y="-650837"/>
              <a:ext cx="8954538" cy="7292173"/>
            </a:xfrm>
            <a:prstGeom prst="rect">
              <a:avLst/>
            </a:prstGeom>
          </p:spPr>
          <p:txBody>
            <a:bodyPr lIns="0" tIns="0" rIns="0" bIns="0" rtlCol="0" anchor="t"/>
            <a:lstStyle/>
            <a:p>
              <a:pPr marL="276213" lvl="1" indent="-138107"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Demonstrate efficacy of aquaculture biosolids for growing Durum Wheat</a:t>
              </a:r>
            </a:p>
            <a:p>
              <a:pPr marL="276213" lvl="1" indent="-138107"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619113" lvl="2" indent="-206371"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Compared to granular fertilizer  and dairy manure</a:t>
              </a:r>
            </a:p>
            <a:p>
              <a:pPr marL="619113" lvl="2" indent="-206371"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619113" lvl="2" indent="-206371"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Examine soil nutrient content, moisture content, yield, protein and soil productivity</a:t>
              </a:r>
            </a:p>
          </p:txBody>
        </p:sp>
      </p:grpSp>
      <p:sp>
        <p:nvSpPr>
          <p:cNvPr id="9" name="Freeform 9" descr="A field of plants in water  AI-generated content may be incorrect."/>
          <p:cNvSpPr/>
          <p:nvPr/>
        </p:nvSpPr>
        <p:spPr>
          <a:xfrm>
            <a:off x="3785415" y="1069746"/>
            <a:ext cx="5159082" cy="5143493"/>
          </a:xfrm>
          <a:custGeom>
            <a:avLst/>
            <a:gdLst/>
            <a:ahLst/>
            <a:cxnLst/>
            <a:rect l="l" t="t" r="r" b="b"/>
            <a:pathLst>
              <a:path w="10318163" h="10286985">
                <a:moveTo>
                  <a:pt x="0" y="0"/>
                </a:moveTo>
                <a:lnTo>
                  <a:pt x="10318163" y="0"/>
                </a:lnTo>
                <a:lnTo>
                  <a:pt x="10318163" y="10286985"/>
                </a:lnTo>
                <a:lnTo>
                  <a:pt x="0" y="10286985"/>
                </a:lnTo>
                <a:lnTo>
                  <a:pt x="0" y="0"/>
                </a:lnTo>
                <a:close/>
              </a:path>
            </a:pathLst>
          </a:custGeom>
          <a:blipFill>
            <a:blip r:embed="rId3"/>
            <a:stretch>
              <a:fillRect l="-12802" r="-20127"/>
            </a:stretch>
          </a:blipFill>
        </p:spPr>
        <p:txBody>
          <a:bodyPr/>
          <a:lstStyle/>
          <a:p>
            <a:pPr defTabSz="457200" fontAlgn="auto">
              <a:spcBef>
                <a:spcPts val="0"/>
              </a:spcBef>
              <a:spcAft>
                <a:spcPts val="0"/>
              </a:spcAft>
            </a:pPr>
            <a:endParaRPr lang="en-US" sz="9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032" y="193961"/>
            <a:ext cx="8445935" cy="1013742"/>
            <a:chOff x="0" y="0"/>
            <a:chExt cx="19033252" cy="2703310"/>
          </a:xfrm>
        </p:grpSpPr>
        <p:sp>
          <p:nvSpPr>
            <p:cNvPr id="3" name="Freeform 3"/>
            <p:cNvSpPr/>
            <p:nvPr/>
          </p:nvSpPr>
          <p:spPr>
            <a:xfrm>
              <a:off x="0" y="0"/>
              <a:ext cx="19033252" cy="2703311"/>
            </a:xfrm>
            <a:custGeom>
              <a:avLst/>
              <a:gdLst/>
              <a:ahLst/>
              <a:cxnLst/>
              <a:rect l="l" t="t" r="r" b="b"/>
              <a:pathLst>
                <a:path w="19033252" h="2703311">
                  <a:moveTo>
                    <a:pt x="0" y="0"/>
                  </a:moveTo>
                  <a:lnTo>
                    <a:pt x="19033252" y="0"/>
                  </a:lnTo>
                  <a:lnTo>
                    <a:pt x="19033252" y="2703311"/>
                  </a:lnTo>
                  <a:lnTo>
                    <a:pt x="0" y="2703311"/>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p:cNvSpPr txBox="1"/>
            <p:nvPr/>
          </p:nvSpPr>
          <p:spPr>
            <a:xfrm>
              <a:off x="0" y="47625"/>
              <a:ext cx="19033252" cy="2655685"/>
            </a:xfrm>
            <a:prstGeom prst="rect">
              <a:avLst/>
            </a:prstGeom>
          </p:spPr>
          <p:txBody>
            <a:bodyPr lIns="0" tIns="0" rIns="0" bIns="0" rtlCol="0" anchor="b"/>
            <a:lstStyle/>
            <a:p>
              <a:pPr defTabSz="457200" fontAlgn="auto">
                <a:lnSpc>
                  <a:spcPts val="3483"/>
                </a:lnSpc>
                <a:spcBef>
                  <a:spcPts val="0"/>
                </a:spcBef>
                <a:spcAft>
                  <a:spcPts val="0"/>
                </a:spcAft>
              </a:pPr>
              <a:r>
                <a:rPr lang="en-US" sz="4000" b="1" dirty="0">
                  <a:solidFill>
                    <a:srgbClr val="000000"/>
                  </a:solidFill>
                  <a:latin typeface="Arimo Bold"/>
                  <a:ea typeface="Arimo Bold"/>
                  <a:cs typeface="Arimo Bold"/>
                  <a:sym typeface="Arimo Bold"/>
                </a:rPr>
                <a:t>Aquaculture Biosolid Performance</a:t>
              </a:r>
            </a:p>
          </p:txBody>
        </p:sp>
      </p:grpSp>
      <p:sp>
        <p:nvSpPr>
          <p:cNvPr id="5" name="Freeform 5" descr="A field of grass with buildings in the background  AI-generated content may be incorrect."/>
          <p:cNvSpPr/>
          <p:nvPr/>
        </p:nvSpPr>
        <p:spPr>
          <a:xfrm>
            <a:off x="152400" y="2031900"/>
            <a:ext cx="4799762" cy="3488777"/>
          </a:xfrm>
          <a:custGeom>
            <a:avLst/>
            <a:gdLst/>
            <a:ahLst/>
            <a:cxnLst/>
            <a:rect l="l" t="t" r="r" b="b"/>
            <a:pathLst>
              <a:path w="9599524" h="6977554">
                <a:moveTo>
                  <a:pt x="0" y="0"/>
                </a:moveTo>
                <a:lnTo>
                  <a:pt x="9599525" y="0"/>
                </a:lnTo>
                <a:lnTo>
                  <a:pt x="9599525" y="6977554"/>
                </a:lnTo>
                <a:lnTo>
                  <a:pt x="0" y="6977554"/>
                </a:lnTo>
                <a:lnTo>
                  <a:pt x="0" y="0"/>
                </a:lnTo>
                <a:close/>
              </a:path>
            </a:pathLst>
          </a:custGeom>
          <a:blipFill>
            <a:blip r:embed="rId2"/>
            <a:stretch>
              <a:fillRect l="-15254" t="-1" r="-590"/>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6" name="Group 6"/>
          <p:cNvGrpSpPr/>
          <p:nvPr/>
        </p:nvGrpSpPr>
        <p:grpSpPr>
          <a:xfrm>
            <a:off x="317065" y="2029272"/>
            <a:ext cx="118159" cy="118159"/>
            <a:chOff x="0" y="0"/>
            <a:chExt cx="315090" cy="315090"/>
          </a:xfrm>
        </p:grpSpPr>
        <p:sp>
          <p:nvSpPr>
            <p:cNvPr id="7" name="Freeform 7"/>
            <p:cNvSpPr/>
            <p:nvPr/>
          </p:nvSpPr>
          <p:spPr>
            <a:xfrm>
              <a:off x="0" y="0"/>
              <a:ext cx="315214" cy="315087"/>
            </a:xfrm>
            <a:custGeom>
              <a:avLst/>
              <a:gdLst/>
              <a:ahLst/>
              <a:cxnLst/>
              <a:rect l="l" t="t" r="r" b="b"/>
              <a:pathLst>
                <a:path w="315214" h="315087">
                  <a:moveTo>
                    <a:pt x="157607" y="46609"/>
                  </a:moveTo>
                  <a:cubicBezTo>
                    <a:pt x="218948" y="46609"/>
                    <a:pt x="268605" y="96266"/>
                    <a:pt x="268605" y="157607"/>
                  </a:cubicBezTo>
                  <a:cubicBezTo>
                    <a:pt x="268605" y="218948"/>
                    <a:pt x="218948" y="268605"/>
                    <a:pt x="157607" y="268605"/>
                  </a:cubicBezTo>
                  <a:cubicBezTo>
                    <a:pt x="96266" y="268605"/>
                    <a:pt x="46609" y="218948"/>
                    <a:pt x="46609" y="157607"/>
                  </a:cubicBezTo>
                  <a:cubicBezTo>
                    <a:pt x="46609" y="96266"/>
                    <a:pt x="96266" y="46736"/>
                    <a:pt x="157607" y="46609"/>
                  </a:cubicBezTo>
                  <a:moveTo>
                    <a:pt x="157607" y="0"/>
                  </a:moveTo>
                  <a:cubicBezTo>
                    <a:pt x="70485" y="0"/>
                    <a:pt x="0" y="70485"/>
                    <a:pt x="0" y="157607"/>
                  </a:cubicBezTo>
                  <a:cubicBezTo>
                    <a:pt x="0" y="244729"/>
                    <a:pt x="70485" y="315087"/>
                    <a:pt x="157607" y="315087"/>
                  </a:cubicBezTo>
                  <a:cubicBezTo>
                    <a:pt x="244729" y="315087"/>
                    <a:pt x="315214" y="244602"/>
                    <a:pt x="315214" y="157480"/>
                  </a:cubicBezTo>
                  <a:cubicBezTo>
                    <a:pt x="315214" y="70358"/>
                    <a:pt x="244602" y="0"/>
                    <a:pt x="157607" y="0"/>
                  </a:cubicBezTo>
                  <a:close/>
                </a:path>
              </a:pathLst>
            </a:custGeom>
            <a:solidFill>
              <a:srgbClr val="156082"/>
            </a:solidFill>
          </p:spPr>
          <p:txBody>
            <a:bodyPr/>
            <a:lstStyle/>
            <a:p>
              <a:pPr defTabSz="457200" fontAlgn="auto">
                <a:spcBef>
                  <a:spcPts val="0"/>
                </a:spcBef>
                <a:spcAft>
                  <a:spcPts val="0"/>
                </a:spcAft>
              </a:pPr>
              <a:endParaRPr lang="en-US" sz="900">
                <a:solidFill>
                  <a:prstClr val="black"/>
                </a:solidFill>
                <a:latin typeface="Calibri"/>
              </a:endParaRPr>
            </a:p>
          </p:txBody>
        </p:sp>
      </p:grpSp>
      <p:grpSp>
        <p:nvGrpSpPr>
          <p:cNvPr id="8" name="Group 8"/>
          <p:cNvGrpSpPr/>
          <p:nvPr/>
        </p:nvGrpSpPr>
        <p:grpSpPr>
          <a:xfrm>
            <a:off x="5261288" y="1539230"/>
            <a:ext cx="3368363" cy="4111067"/>
            <a:chOff x="0" y="-2395582"/>
            <a:chExt cx="8982300" cy="10962846"/>
          </a:xfrm>
        </p:grpSpPr>
        <p:sp>
          <p:nvSpPr>
            <p:cNvPr id="9" name="Freeform 9"/>
            <p:cNvSpPr/>
            <p:nvPr/>
          </p:nvSpPr>
          <p:spPr>
            <a:xfrm>
              <a:off x="0" y="0"/>
              <a:ext cx="8982300" cy="8567264"/>
            </a:xfrm>
            <a:custGeom>
              <a:avLst/>
              <a:gdLst/>
              <a:ahLst/>
              <a:cxnLst/>
              <a:rect l="l" t="t" r="r" b="b"/>
              <a:pathLst>
                <a:path w="8982300" h="8567264">
                  <a:moveTo>
                    <a:pt x="0" y="0"/>
                  </a:moveTo>
                  <a:lnTo>
                    <a:pt x="8982300" y="0"/>
                  </a:lnTo>
                  <a:lnTo>
                    <a:pt x="8982300" y="8567264"/>
                  </a:lnTo>
                  <a:lnTo>
                    <a:pt x="0" y="8567264"/>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0" name="TextBox 10"/>
            <p:cNvSpPr txBox="1"/>
            <p:nvPr/>
          </p:nvSpPr>
          <p:spPr>
            <a:xfrm>
              <a:off x="0" y="-2395582"/>
              <a:ext cx="8982300" cy="10078771"/>
            </a:xfrm>
            <a:prstGeom prst="rect">
              <a:avLst/>
            </a:prstGeom>
          </p:spPr>
          <p:txBody>
            <a:bodyPr lIns="0" tIns="0" rIns="0" bIns="0" rtlCol="0" anchor="t"/>
            <a:lstStyle/>
            <a:p>
              <a:pPr marL="230743" lvl="1" indent="-115372"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Comparable Yields to other treatments but higher protein content</a:t>
              </a:r>
            </a:p>
            <a:p>
              <a:pPr marL="230743" lvl="1" indent="-115372"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230743" lvl="1" indent="-115372"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Improved soil health through addition of carbon, sulfur and microbes</a:t>
              </a:r>
            </a:p>
            <a:p>
              <a:pPr marL="230743" lvl="1" indent="-115372"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230743" lvl="1" indent="-115372"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More research needed, but results were promising</a:t>
              </a:r>
            </a:p>
            <a:p>
              <a:pPr marL="230743" lvl="1" indent="-115372"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230743" lvl="1" indent="-115372"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Will be important to assess the economic feasibility of attaining and using large quantities on a commercial scale</a:t>
              </a:r>
            </a:p>
            <a:p>
              <a:pPr marL="230743" lvl="1" indent="-115372" defTabSz="457200" fontAlgn="auto">
                <a:lnSpc>
                  <a:spcPts val="1377"/>
                </a:lnSpc>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230743" lvl="1" indent="-115372" defTabSz="457200" fontAlgn="auto">
                <a:lnSpc>
                  <a:spcPts val="1377"/>
                </a:lnSpc>
                <a:spcBef>
                  <a:spcPts val="0"/>
                </a:spcBef>
                <a:spcAft>
                  <a:spcPts val="0"/>
                </a:spcAft>
              </a:pPr>
              <a:endParaRPr lang="en-US" sz="2000" dirty="0">
                <a:solidFill>
                  <a:srgbClr val="000000"/>
                </a:solidFill>
                <a:ea typeface="Arimo"/>
                <a:cs typeface="Times New Roman" panose="02020603050405020304" pitchFamily="18" charset="0"/>
                <a:sym typeface="Arimo"/>
              </a:endParaRPr>
            </a:p>
          </p:txBody>
        </p:sp>
      </p:grpSp>
      <p:grpSp>
        <p:nvGrpSpPr>
          <p:cNvPr id="11" name="Group 11"/>
          <p:cNvGrpSpPr/>
          <p:nvPr/>
        </p:nvGrpSpPr>
        <p:grpSpPr>
          <a:xfrm>
            <a:off x="4090612" y="5188562"/>
            <a:ext cx="84320" cy="84320"/>
            <a:chOff x="0" y="0"/>
            <a:chExt cx="224852" cy="224852"/>
          </a:xfrm>
        </p:grpSpPr>
        <p:sp>
          <p:nvSpPr>
            <p:cNvPr id="12" name="Freeform 12"/>
            <p:cNvSpPr/>
            <p:nvPr/>
          </p:nvSpPr>
          <p:spPr>
            <a:xfrm>
              <a:off x="0" y="0"/>
              <a:ext cx="224790" cy="224790"/>
            </a:xfrm>
            <a:custGeom>
              <a:avLst/>
              <a:gdLst/>
              <a:ahLst/>
              <a:cxnLst/>
              <a:rect l="l" t="t" r="r" b="b"/>
              <a:pathLst>
                <a:path w="224790" h="224790">
                  <a:moveTo>
                    <a:pt x="224790" y="112395"/>
                  </a:moveTo>
                  <a:cubicBezTo>
                    <a:pt x="224790" y="174498"/>
                    <a:pt x="174498" y="224790"/>
                    <a:pt x="112395" y="224790"/>
                  </a:cubicBezTo>
                  <a:cubicBezTo>
                    <a:pt x="50292" y="224790"/>
                    <a:pt x="0" y="174498"/>
                    <a:pt x="0" y="112395"/>
                  </a:cubicBezTo>
                  <a:cubicBezTo>
                    <a:pt x="0" y="50292"/>
                    <a:pt x="50292" y="0"/>
                    <a:pt x="112395" y="0"/>
                  </a:cubicBezTo>
                  <a:cubicBezTo>
                    <a:pt x="174498" y="0"/>
                    <a:pt x="224790" y="50292"/>
                    <a:pt x="224790" y="112395"/>
                  </a:cubicBezTo>
                  <a:close/>
                </a:path>
              </a:pathLst>
            </a:custGeom>
            <a:solidFill>
              <a:srgbClr val="156082"/>
            </a:solidFill>
          </p:spPr>
          <p:txBody>
            <a:bodyPr/>
            <a:lstStyle/>
            <a:p>
              <a:pPr defTabSz="457200" fontAlgn="auto">
                <a:spcBef>
                  <a:spcPts val="0"/>
                </a:spcBef>
                <a:spcAft>
                  <a:spcPts val="0"/>
                </a:spcAft>
              </a:pPr>
              <a:endParaRPr lang="en-US" sz="900">
                <a:solidFill>
                  <a:prstClr val="black"/>
                </a:solidFill>
                <a:latin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5D2C171-2593-7E36-90C4-0306A4572228}"/>
              </a:ext>
            </a:extLst>
          </p:cNvPr>
          <p:cNvSpPr>
            <a:spLocks noGrp="1"/>
          </p:cNvSpPr>
          <p:nvPr>
            <p:ph type="title"/>
          </p:nvPr>
        </p:nvSpPr>
        <p:spPr>
          <a:xfrm>
            <a:off x="4794437" y="304800"/>
            <a:ext cx="3326040" cy="1716255"/>
          </a:xfrm>
        </p:spPr>
        <p:txBody>
          <a:bodyPr anchor="b">
            <a:normAutofit/>
          </a:bodyPr>
          <a:lstStyle/>
          <a:p>
            <a:pPr>
              <a:lnSpc>
                <a:spcPct val="90000"/>
              </a:lnSpc>
            </a:pPr>
            <a:r>
              <a:rPr lang="en-US" sz="3800" b="1" dirty="0"/>
              <a:t>Is Aquaponics a New Technology?</a:t>
            </a:r>
          </a:p>
        </p:txBody>
      </p:sp>
      <p:sp>
        <p:nvSpPr>
          <p:cNvPr id="20489" name="Rectangle 2048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http://imagineglobalaquaponics.com/wp-content/uploads/2012/08/aztec.jpg"/>
          <p:cNvPicPr>
            <a:picLocks noChangeAspect="1" noChangeArrowheads="1"/>
          </p:cNvPicPr>
          <p:nvPr/>
        </p:nvPicPr>
        <p:blipFill rotWithShape="1">
          <a:blip r:embed="rId2" cstate="print"/>
          <a:srcRect t="19083" r="5" b="5"/>
          <a:stretch/>
        </p:blipFill>
        <p:spPr bwMode="auto">
          <a:xfrm>
            <a:off x="209357" y="299508"/>
            <a:ext cx="3916219" cy="3010397"/>
          </a:xfrm>
          <a:prstGeom prst="rect">
            <a:avLst/>
          </a:prstGeom>
          <a:noFill/>
        </p:spPr>
      </p:pic>
      <p:pic>
        <p:nvPicPr>
          <p:cNvPr id="10" name="Picture 9">
            <a:extLst>
              <a:ext uri="{FF2B5EF4-FFF2-40B4-BE49-F238E27FC236}">
                <a16:creationId xmlns:a16="http://schemas.microsoft.com/office/drawing/2014/main" id="{06DD05DA-1EAD-91CE-8E4C-7576D9C8BFAA}"/>
              </a:ext>
            </a:extLst>
          </p:cNvPr>
          <p:cNvPicPr>
            <a:picLocks noChangeAspect="1"/>
          </p:cNvPicPr>
          <p:nvPr/>
        </p:nvPicPr>
        <p:blipFill rotWithShape="1">
          <a:blip r:embed="rId3"/>
          <a:srcRect l="24285" r="13921" b="-1"/>
          <a:stretch/>
        </p:blipFill>
        <p:spPr>
          <a:xfrm>
            <a:off x="209357" y="3548095"/>
            <a:ext cx="3916219" cy="3010397"/>
          </a:xfrm>
          <a:prstGeom prst="rect">
            <a:avLst/>
          </a:prstGeom>
        </p:spPr>
      </p:pic>
      <p:sp>
        <p:nvSpPr>
          <p:cNvPr id="8" name="Content Placeholder 7">
            <a:extLst>
              <a:ext uri="{FF2B5EF4-FFF2-40B4-BE49-F238E27FC236}">
                <a16:creationId xmlns:a16="http://schemas.microsoft.com/office/drawing/2014/main" id="{CA1A3A71-A61F-A1AF-A69A-62B4D641C832}"/>
              </a:ext>
            </a:extLst>
          </p:cNvPr>
          <p:cNvSpPr>
            <a:spLocks noGrp="1"/>
          </p:cNvSpPr>
          <p:nvPr>
            <p:ph idx="1"/>
          </p:nvPr>
        </p:nvSpPr>
        <p:spPr>
          <a:xfrm>
            <a:off x="4267200" y="2209800"/>
            <a:ext cx="4334929" cy="4146549"/>
          </a:xfrm>
        </p:spPr>
        <p:txBody>
          <a:bodyPr anchor="t">
            <a:noAutofit/>
          </a:bodyPr>
          <a:lstStyle/>
          <a:p>
            <a:pPr indent="-228600" eaLnBrk="1" hangingPunct="1">
              <a:buFont typeface="Arial" panose="020B0604020202020204" pitchFamily="34" charset="0"/>
              <a:buChar char="•"/>
            </a:pPr>
            <a:r>
              <a:rPr lang="en-US" sz="2000" kern="1200" dirty="0">
                <a:solidFill>
                  <a:schemeClr val="tx1">
                    <a:alpha val="80000"/>
                  </a:schemeClr>
                </a:solidFill>
              </a:rPr>
              <a:t>No, not really</a:t>
            </a:r>
          </a:p>
          <a:p>
            <a:pPr lvl="1" indent="-228600" eaLnBrk="1" hangingPunct="1">
              <a:buFont typeface="Arial" panose="020B0604020202020204" pitchFamily="34" charset="0"/>
              <a:buChar char="•"/>
            </a:pPr>
            <a:r>
              <a:rPr lang="en-US" sz="1800" kern="1200" dirty="0">
                <a:solidFill>
                  <a:schemeClr val="tx1">
                    <a:alpha val="80000"/>
                  </a:schemeClr>
                </a:solidFill>
              </a:rPr>
              <a:t>Dates back 3,000 years</a:t>
            </a:r>
          </a:p>
          <a:p>
            <a:pPr lvl="1" indent="-228600" eaLnBrk="1" hangingPunct="1">
              <a:buFont typeface="Arial" panose="020B0604020202020204" pitchFamily="34" charset="0"/>
              <a:buChar char="•"/>
            </a:pPr>
            <a:r>
              <a:rPr lang="en-US" sz="1800" kern="1200" dirty="0">
                <a:solidFill>
                  <a:schemeClr val="tx1">
                    <a:alpha val="80000"/>
                  </a:schemeClr>
                </a:solidFill>
              </a:rPr>
              <a:t>Mesoamerica</a:t>
            </a:r>
          </a:p>
          <a:p>
            <a:pPr lvl="2" eaLnBrk="1" hangingPunct="1">
              <a:buFont typeface="Arial" panose="020B0604020202020204" pitchFamily="34" charset="0"/>
              <a:buChar char="•"/>
            </a:pPr>
            <a:r>
              <a:rPr lang="en-US" sz="1600" kern="1200" dirty="0">
                <a:solidFill>
                  <a:schemeClr val="tx1">
                    <a:alpha val="80000"/>
                  </a:schemeClr>
                </a:solidFill>
              </a:rPr>
              <a:t>Artificial islands or floating gardens</a:t>
            </a:r>
          </a:p>
          <a:p>
            <a:pPr lvl="2" eaLnBrk="1" hangingPunct="1">
              <a:buFont typeface="Arial" panose="020B0604020202020204" pitchFamily="34" charset="0"/>
              <a:buChar char="•"/>
            </a:pPr>
            <a:r>
              <a:rPr lang="en-US" sz="1600" kern="1200" dirty="0">
                <a:solidFill>
                  <a:schemeClr val="tx1">
                    <a:alpha val="80000"/>
                  </a:schemeClr>
                </a:solidFill>
              </a:rPr>
              <a:t>Layered mud on top of buoyant materials in shallow lakes or wetlands</a:t>
            </a:r>
          </a:p>
          <a:p>
            <a:pPr lvl="1" eaLnBrk="1" hangingPunct="1">
              <a:buFont typeface="Arial" panose="020B0604020202020204" pitchFamily="34" charset="0"/>
              <a:buChar char="•"/>
            </a:pPr>
            <a:r>
              <a:rPr lang="en-US" sz="1800" kern="1200" dirty="0">
                <a:solidFill>
                  <a:schemeClr val="tx1">
                    <a:alpha val="80000"/>
                  </a:schemeClr>
                </a:solidFill>
              </a:rPr>
              <a:t>China</a:t>
            </a:r>
          </a:p>
          <a:p>
            <a:pPr lvl="2" eaLnBrk="1" hangingPunct="1">
              <a:buFont typeface="Arial" panose="020B0604020202020204" pitchFamily="34" charset="0"/>
              <a:buChar char="•"/>
            </a:pPr>
            <a:r>
              <a:rPr lang="en-US" sz="1600" kern="1200" dirty="0">
                <a:solidFill>
                  <a:schemeClr val="tx1">
                    <a:alpha val="80000"/>
                  </a:schemeClr>
                </a:solidFill>
              </a:rPr>
              <a:t>Culture of fish in rice paddies</a:t>
            </a:r>
          </a:p>
          <a:p>
            <a:pPr indent="-228600" eaLnBrk="1" hangingPunct="1">
              <a:buFont typeface="Arial" panose="020B0604020202020204" pitchFamily="34" charset="0"/>
              <a:buChar char="•"/>
            </a:pPr>
            <a:endParaRPr lang="en-US" sz="1600" kern="1200" dirty="0">
              <a:solidFill>
                <a:schemeClr val="tx1">
                  <a:alpha val="80000"/>
                </a:schemeClr>
              </a:solidFill>
            </a:endParaRPr>
          </a:p>
          <a:p>
            <a:pPr indent="-228600" eaLnBrk="1" hangingPunct="1">
              <a:buFont typeface="Arial" panose="020B0604020202020204" pitchFamily="34" charset="0"/>
              <a:buChar char="•"/>
            </a:pPr>
            <a:r>
              <a:rPr lang="en-US" sz="2000" kern="1200" dirty="0">
                <a:solidFill>
                  <a:schemeClr val="tx1">
                    <a:alpha val="80000"/>
                  </a:schemeClr>
                </a:solidFill>
              </a:rPr>
              <a:t>Modern aquaponics: ~40 years</a:t>
            </a:r>
          </a:p>
          <a:p>
            <a:pPr lvl="1" indent="-228600" eaLnBrk="1" hangingPunct="1">
              <a:buFont typeface="Arial" panose="020B0604020202020204" pitchFamily="34" charset="0"/>
              <a:buChar char="•"/>
            </a:pPr>
            <a:r>
              <a:rPr lang="en-US" sz="1800" kern="1200" dirty="0">
                <a:solidFill>
                  <a:schemeClr val="tx1">
                    <a:alpha val="80000"/>
                  </a:schemeClr>
                </a:solidFill>
              </a:rPr>
              <a:t>James Rakocy (University of Virgin Islands –  1980s)</a:t>
            </a:r>
          </a:p>
          <a:p>
            <a:endParaRPr lang="en-US" sz="1600" dirty="0">
              <a:solidFill>
                <a:schemeClr val="tx1">
                  <a:alpha val="80000"/>
                </a:schemeClr>
              </a:solidFill>
            </a:endParaRPr>
          </a:p>
        </p:txBody>
      </p:sp>
      <p:cxnSp>
        <p:nvCxnSpPr>
          <p:cNvPr id="20491" name="Straight Connector 2049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20547"/>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952F8-573A-D883-B0AA-E9A22F73D3E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4C6E68D-3BA2-32FB-3BE9-326606B293A1}"/>
              </a:ext>
            </a:extLst>
          </p:cNvPr>
          <p:cNvSpPr txBox="1"/>
          <p:nvPr/>
        </p:nvSpPr>
        <p:spPr>
          <a:xfrm>
            <a:off x="164924" y="381000"/>
            <a:ext cx="4059344" cy="1184726"/>
          </a:xfrm>
          <a:prstGeom prst="rect">
            <a:avLst/>
          </a:prstGeom>
        </p:spPr>
        <p:txBody>
          <a:bodyPr lIns="0" tIns="0" rIns="0" bIns="0" rtlCol="0" anchor="t"/>
          <a:lstStyle/>
          <a:p>
            <a:pPr marL="0" marR="0" lvl="0" indent="0" algn="l" defTabSz="457200" rtl="0" eaLnBrk="1" fontAlgn="auto" latinLnBrk="0" hangingPunct="1">
              <a:lnSpc>
                <a:spcPts val="3564"/>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ea typeface="Arimo Bold"/>
                <a:cs typeface="Times New Roman" panose="02020603050405020304" pitchFamily="18" charset="0"/>
                <a:sym typeface="Arimo Bold"/>
              </a:rPr>
              <a:t>How We Improve Sustainability (and Profitability)</a:t>
            </a:r>
          </a:p>
        </p:txBody>
      </p:sp>
      <p:grpSp>
        <p:nvGrpSpPr>
          <p:cNvPr id="5" name="Group 5">
            <a:extLst>
              <a:ext uri="{FF2B5EF4-FFF2-40B4-BE49-F238E27FC236}">
                <a16:creationId xmlns:a16="http://schemas.microsoft.com/office/drawing/2014/main" id="{3715823C-1CED-9FED-53FB-8E3C0D0CAD1F}"/>
              </a:ext>
            </a:extLst>
          </p:cNvPr>
          <p:cNvGrpSpPr/>
          <p:nvPr/>
        </p:nvGrpSpPr>
        <p:grpSpPr>
          <a:xfrm>
            <a:off x="76200" y="2063090"/>
            <a:ext cx="5105400" cy="4025035"/>
            <a:chOff x="0" y="-904363"/>
            <a:chExt cx="8788400" cy="10733427"/>
          </a:xfrm>
        </p:grpSpPr>
        <p:sp>
          <p:nvSpPr>
            <p:cNvPr id="6" name="Freeform 6">
              <a:extLst>
                <a:ext uri="{FF2B5EF4-FFF2-40B4-BE49-F238E27FC236}">
                  <a16:creationId xmlns:a16="http://schemas.microsoft.com/office/drawing/2014/main" id="{89B30E40-CA73-5F87-BD71-E799FF5B99FF}"/>
                </a:ext>
              </a:extLst>
            </p:cNvPr>
            <p:cNvSpPr/>
            <p:nvPr/>
          </p:nvSpPr>
          <p:spPr>
            <a:xfrm>
              <a:off x="0" y="0"/>
              <a:ext cx="8788400" cy="8502760"/>
            </a:xfrm>
            <a:custGeom>
              <a:avLst/>
              <a:gdLst/>
              <a:ahLst/>
              <a:cxnLst/>
              <a:rect l="l" t="t" r="r" b="b"/>
              <a:pathLst>
                <a:path w="8788400" h="8502760">
                  <a:moveTo>
                    <a:pt x="0" y="0"/>
                  </a:moveTo>
                  <a:lnTo>
                    <a:pt x="8788400" y="0"/>
                  </a:lnTo>
                  <a:lnTo>
                    <a:pt x="8788400" y="8502760"/>
                  </a:lnTo>
                  <a:lnTo>
                    <a:pt x="0" y="8502760"/>
                  </a:lnTo>
                  <a:close/>
                </a:path>
              </a:pathLst>
            </a:custGeom>
            <a:solidFill>
              <a:srgbClr val="000000">
                <a:alpha val="0"/>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1488135E-4969-5E45-E5E8-8F4F9AC8D436}"/>
                </a:ext>
              </a:extLst>
            </p:cNvPr>
            <p:cNvSpPr txBox="1"/>
            <p:nvPr/>
          </p:nvSpPr>
          <p:spPr>
            <a:xfrm>
              <a:off x="36185" y="-904363"/>
              <a:ext cx="7375042" cy="10733427"/>
            </a:xfrm>
            <a:prstGeom prst="rect">
              <a:avLst/>
            </a:prstGeom>
          </p:spPr>
          <p:txBody>
            <a:bodyPr lIns="0" tIns="0" rIns="0" bIns="0" rtlCol="0" anchor="t"/>
            <a:lstStyle/>
            <a:p>
              <a:pPr marL="251103" marR="0" lvl="1" indent="-125552"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Effluent Reuse</a:t>
              </a:r>
            </a:p>
            <a:p>
              <a:pPr marL="708303" lvl="2" indent="-125552" defTabSz="457200" fontAlgn="auto">
                <a:spcBef>
                  <a:spcPts val="0"/>
                </a:spcBef>
                <a:spcAft>
                  <a:spcPts val="0"/>
                </a:spcAft>
                <a:buFont typeface="Arial"/>
                <a:buChar char="•"/>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External irrigation to fruit trees or other crops or sell to hydroponic growers</a:t>
              </a:r>
            </a:p>
            <a:p>
              <a:pPr marL="251103" lvl="1" indent="-125552" defTabSz="457200" fontAlgn="auto">
                <a:spcBef>
                  <a:spcPts val="0"/>
                </a:spcBef>
                <a:spcAft>
                  <a:spcPts val="0"/>
                </a:spcAft>
                <a:buFont typeface="Arial"/>
                <a:buChar char="•"/>
                <a:defRPr/>
              </a:pPr>
              <a:endParaRPr lang="en-US" sz="2000" dirty="0">
                <a:solidFill>
                  <a:srgbClr val="000000"/>
                </a:solidFill>
                <a:ea typeface="Arimo"/>
                <a:cs typeface="Times New Roman" panose="02020603050405020304" pitchFamily="18" charset="0"/>
                <a:sym typeface="Arimo"/>
              </a:endParaRPr>
            </a:p>
            <a:p>
              <a:pPr marL="251103" lvl="1" indent="-125552" defTabSz="457200" fontAlgn="auto">
                <a:spcBef>
                  <a:spcPts val="0"/>
                </a:spcBef>
                <a:spcAft>
                  <a:spcPts val="0"/>
                </a:spcAft>
                <a:buFont typeface="Arial"/>
                <a:buChar char="•"/>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Biosolids</a:t>
              </a:r>
            </a:p>
            <a:p>
              <a:pPr marL="708303" lvl="2" indent="-125552" defTabSz="457200" fontAlgn="auto">
                <a:spcBef>
                  <a:spcPts val="0"/>
                </a:spcBef>
                <a:spcAft>
                  <a:spcPts val="0"/>
                </a:spcAft>
                <a:buFont typeface="Arial"/>
                <a:buChar char="•"/>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Collection of stabilized biosolids  for use in land-based agriculture or gardens</a:t>
              </a:r>
              <a:endParaRPr lang="en-US" sz="2000" dirty="0">
                <a:solidFill>
                  <a:srgbClr val="000000"/>
                </a:solidFill>
                <a:ea typeface="Arimo"/>
                <a:cs typeface="Times New Roman" panose="02020603050405020304" pitchFamily="18" charset="0"/>
                <a:sym typeface="Arimo"/>
              </a:endParaRPr>
            </a:p>
            <a:p>
              <a:pPr marL="251103" lvl="1" indent="-125552" defTabSz="457200" fontAlgn="auto">
                <a:spcBef>
                  <a:spcPts val="0"/>
                </a:spcBef>
                <a:spcAft>
                  <a:spcPts val="0"/>
                </a:spcAft>
                <a:buFont typeface="Arial"/>
                <a:buChar char="•"/>
                <a:defRPr/>
              </a:pP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51103" lvl="1" indent="-125552" defTabSz="457200" fontAlgn="auto">
                <a:spcBef>
                  <a:spcPts val="0"/>
                </a:spcBef>
                <a:spcAft>
                  <a:spcPts val="0"/>
                </a:spcAft>
                <a:buFont typeface="Arial"/>
                <a:buChar char="•"/>
                <a:defRPr/>
              </a:pPr>
              <a:r>
                <a:rPr lang="en-US" sz="2000" dirty="0">
                  <a:solidFill>
                    <a:srgbClr val="000000"/>
                  </a:solidFill>
                  <a:ea typeface="Arimo"/>
                  <a:cs typeface="Times New Roman" panose="02020603050405020304" pitchFamily="18" charset="0"/>
                  <a:sym typeface="Arimo"/>
                </a:rPr>
                <a:t>Integration</a:t>
              </a: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p:txBody>
        </p:sp>
      </p:grpSp>
      <p:sp>
        <p:nvSpPr>
          <p:cNvPr id="8" name="Freeform 8">
            <a:extLst>
              <a:ext uri="{FF2B5EF4-FFF2-40B4-BE49-F238E27FC236}">
                <a16:creationId xmlns:a16="http://schemas.microsoft.com/office/drawing/2014/main" id="{75D5D3A5-3E71-5623-6D7A-49BE58BE98AB}"/>
              </a:ext>
            </a:extLst>
          </p:cNvPr>
          <p:cNvSpPr/>
          <p:nvPr/>
        </p:nvSpPr>
        <p:spPr>
          <a:xfrm>
            <a:off x="4360545" y="857252"/>
            <a:ext cx="4783455" cy="2500312"/>
          </a:xfrm>
          <a:custGeom>
            <a:avLst/>
            <a:gdLst/>
            <a:ahLst/>
            <a:cxnLst/>
            <a:rect l="l" t="t" r="r" b="b"/>
            <a:pathLst>
              <a:path w="9566910" h="5000623">
                <a:moveTo>
                  <a:pt x="0" y="0"/>
                </a:moveTo>
                <a:lnTo>
                  <a:pt x="9566910" y="0"/>
                </a:lnTo>
                <a:lnTo>
                  <a:pt x="9566910" y="5000623"/>
                </a:lnTo>
                <a:lnTo>
                  <a:pt x="0" y="5000623"/>
                </a:lnTo>
                <a:lnTo>
                  <a:pt x="0" y="0"/>
                </a:lnTo>
                <a:close/>
              </a:path>
            </a:pathLst>
          </a:custGeom>
          <a:blipFill>
            <a:blip r:embed="rId2"/>
            <a:stretch>
              <a:fillRect r="-3566" b="-2"/>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A yellow sign on dirt  AI-generated content may be incorrect.">
            <a:extLst>
              <a:ext uri="{FF2B5EF4-FFF2-40B4-BE49-F238E27FC236}">
                <a16:creationId xmlns:a16="http://schemas.microsoft.com/office/drawing/2014/main" id="{06A013B1-02BE-2AB3-D669-C7A22F6A7B8B}"/>
              </a:ext>
            </a:extLst>
          </p:cNvPr>
          <p:cNvSpPr/>
          <p:nvPr/>
        </p:nvSpPr>
        <p:spPr>
          <a:xfrm>
            <a:off x="4360545" y="3500439"/>
            <a:ext cx="4783455" cy="2500311"/>
          </a:xfrm>
          <a:custGeom>
            <a:avLst/>
            <a:gdLst/>
            <a:ahLst/>
            <a:cxnLst/>
            <a:rect l="l" t="t" r="r" b="b"/>
            <a:pathLst>
              <a:path w="9566910" h="5000622">
                <a:moveTo>
                  <a:pt x="0" y="0"/>
                </a:moveTo>
                <a:lnTo>
                  <a:pt x="9566910" y="0"/>
                </a:lnTo>
                <a:lnTo>
                  <a:pt x="9566910" y="5000622"/>
                </a:lnTo>
                <a:lnTo>
                  <a:pt x="0" y="5000622"/>
                </a:lnTo>
                <a:lnTo>
                  <a:pt x="0" y="0"/>
                </a:lnTo>
                <a:close/>
              </a:path>
            </a:pathLst>
          </a:custGeom>
          <a:blipFill>
            <a:blip r:embed="rId3"/>
            <a:stretch>
              <a:fillRect t="-18870" r="-3" b="-8831"/>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936E340-150B-A066-9320-770116B82FDF}"/>
              </a:ext>
            </a:extLst>
          </p:cNvPr>
          <p:cNvSpPr/>
          <p:nvPr/>
        </p:nvSpPr>
        <p:spPr>
          <a:xfrm>
            <a:off x="4224268" y="857659"/>
            <a:ext cx="656037" cy="5143091"/>
          </a:xfrm>
          <a:custGeom>
            <a:avLst/>
            <a:gdLst/>
            <a:ahLst/>
            <a:cxnLst/>
            <a:rect l="l" t="t" r="r" b="b"/>
            <a:pathLst>
              <a:path w="1312074" h="10286182">
                <a:moveTo>
                  <a:pt x="0" y="0"/>
                </a:moveTo>
                <a:lnTo>
                  <a:pt x="1312074" y="0"/>
                </a:lnTo>
                <a:lnTo>
                  <a:pt x="1312074" y="10286182"/>
                </a:lnTo>
                <a:lnTo>
                  <a:pt x="0" y="102861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3555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E9E5"/>
        </a:solidFill>
        <a:effectLst/>
      </p:bgPr>
    </p:bg>
    <p:spTree>
      <p:nvGrpSpPr>
        <p:cNvPr id="1" name="">
          <a:extLst>
            <a:ext uri="{FF2B5EF4-FFF2-40B4-BE49-F238E27FC236}">
              <a16:creationId xmlns:a16="http://schemas.microsoft.com/office/drawing/2014/main" id="{F77EFEB8-4F7B-7104-2BC0-239FAE6F239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3F0156-74A9-38F1-9B4F-25BC9349EAEB}"/>
              </a:ext>
            </a:extLst>
          </p:cNvPr>
          <p:cNvGrpSpPr/>
          <p:nvPr/>
        </p:nvGrpSpPr>
        <p:grpSpPr>
          <a:xfrm>
            <a:off x="628650" y="478675"/>
            <a:ext cx="5307604" cy="2034381"/>
            <a:chOff x="0" y="-2122208"/>
            <a:chExt cx="14153610" cy="5425016"/>
          </a:xfrm>
        </p:grpSpPr>
        <p:sp>
          <p:nvSpPr>
            <p:cNvPr id="3" name="Freeform 3">
              <a:extLst>
                <a:ext uri="{FF2B5EF4-FFF2-40B4-BE49-F238E27FC236}">
                  <a16:creationId xmlns:a16="http://schemas.microsoft.com/office/drawing/2014/main" id="{7131644B-506D-ED74-A2E5-FA516D8C2329}"/>
                </a:ext>
              </a:extLst>
            </p:cNvPr>
            <p:cNvSpPr/>
            <p:nvPr/>
          </p:nvSpPr>
          <p:spPr>
            <a:xfrm>
              <a:off x="0" y="0"/>
              <a:ext cx="13594810" cy="3302808"/>
            </a:xfrm>
            <a:custGeom>
              <a:avLst/>
              <a:gdLst/>
              <a:ahLst/>
              <a:cxnLst/>
              <a:rect l="l" t="t" r="r" b="b"/>
              <a:pathLst>
                <a:path w="13594810" h="3302808">
                  <a:moveTo>
                    <a:pt x="0" y="0"/>
                  </a:moveTo>
                  <a:lnTo>
                    <a:pt x="13594810" y="0"/>
                  </a:lnTo>
                  <a:lnTo>
                    <a:pt x="13594810" y="3302808"/>
                  </a:lnTo>
                  <a:lnTo>
                    <a:pt x="0" y="3302808"/>
                  </a:lnTo>
                  <a:close/>
                </a:path>
              </a:pathLst>
            </a:custGeom>
            <a:solidFill>
              <a:srgbClr val="000000">
                <a:alpha val="0"/>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65D9EC1-6E25-E3BB-E8A2-438765866B3B}"/>
                </a:ext>
              </a:extLst>
            </p:cNvPr>
            <p:cNvSpPr txBox="1"/>
            <p:nvPr/>
          </p:nvSpPr>
          <p:spPr>
            <a:xfrm>
              <a:off x="558800" y="-2122208"/>
              <a:ext cx="13594810" cy="3264709"/>
            </a:xfrm>
            <a:prstGeom prst="rect">
              <a:avLst/>
            </a:prstGeom>
          </p:spPr>
          <p:txBody>
            <a:bodyPr lIns="0" tIns="0" rIns="0" bIns="0" rtlCol="0" anchor="ctr"/>
            <a:lstStyle/>
            <a:p>
              <a:pPr marL="0" marR="0" lvl="0" indent="0" algn="l" defTabSz="457200" rtl="0" eaLnBrk="1" fontAlgn="auto" latinLnBrk="0" hangingPunct="1">
                <a:lnSpc>
                  <a:spcPts val="356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ea typeface="Arimo Bold"/>
                  <a:cs typeface="Times New Roman" panose="02020603050405020304" pitchFamily="18" charset="0"/>
                  <a:sym typeface="Arimo Bold"/>
                </a:rPr>
                <a:t>Effluent Sales</a:t>
              </a:r>
            </a:p>
          </p:txBody>
        </p:sp>
      </p:grpSp>
      <p:grpSp>
        <p:nvGrpSpPr>
          <p:cNvPr id="5" name="Group 5">
            <a:extLst>
              <a:ext uri="{FF2B5EF4-FFF2-40B4-BE49-F238E27FC236}">
                <a16:creationId xmlns:a16="http://schemas.microsoft.com/office/drawing/2014/main" id="{09614ACE-8A69-7A62-E3CD-F1C2D95F95C1}"/>
              </a:ext>
            </a:extLst>
          </p:cNvPr>
          <p:cNvGrpSpPr/>
          <p:nvPr/>
        </p:nvGrpSpPr>
        <p:grpSpPr>
          <a:xfrm>
            <a:off x="628650" y="1702941"/>
            <a:ext cx="5467350" cy="4926459"/>
            <a:chOff x="0" y="-1601206"/>
            <a:chExt cx="14579599" cy="13137226"/>
          </a:xfrm>
        </p:grpSpPr>
        <p:sp>
          <p:nvSpPr>
            <p:cNvPr id="6" name="Freeform 6">
              <a:extLst>
                <a:ext uri="{FF2B5EF4-FFF2-40B4-BE49-F238E27FC236}">
                  <a16:creationId xmlns:a16="http://schemas.microsoft.com/office/drawing/2014/main" id="{F0892C05-57E4-241F-8376-A8B5C2FDA207}"/>
                </a:ext>
              </a:extLst>
            </p:cNvPr>
            <p:cNvSpPr/>
            <p:nvPr/>
          </p:nvSpPr>
          <p:spPr>
            <a:xfrm>
              <a:off x="0" y="0"/>
              <a:ext cx="13594810" cy="8385046"/>
            </a:xfrm>
            <a:custGeom>
              <a:avLst/>
              <a:gdLst/>
              <a:ahLst/>
              <a:cxnLst/>
              <a:rect l="l" t="t" r="r" b="b"/>
              <a:pathLst>
                <a:path w="13594810" h="8385046">
                  <a:moveTo>
                    <a:pt x="0" y="0"/>
                  </a:moveTo>
                  <a:lnTo>
                    <a:pt x="13594810" y="0"/>
                  </a:lnTo>
                  <a:lnTo>
                    <a:pt x="13594810" y="8385046"/>
                  </a:lnTo>
                  <a:lnTo>
                    <a:pt x="0" y="8385046"/>
                  </a:lnTo>
                  <a:close/>
                </a:path>
              </a:pathLst>
            </a:custGeom>
            <a:solidFill>
              <a:srgbClr val="000000">
                <a:alpha val="0"/>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1663C4E-EED0-C17D-EF0B-CFFB833C5DCE}"/>
                </a:ext>
              </a:extLst>
            </p:cNvPr>
            <p:cNvSpPr txBox="1"/>
            <p:nvPr/>
          </p:nvSpPr>
          <p:spPr>
            <a:xfrm>
              <a:off x="0" y="-1601206"/>
              <a:ext cx="14579599" cy="13137226"/>
            </a:xfrm>
            <a:prstGeom prst="rect">
              <a:avLst/>
            </a:prstGeom>
          </p:spPr>
          <p:txBody>
            <a:bodyPr lIns="0" tIns="0" rIns="0" bIns="0" rtlCol="0" anchor="t"/>
            <a:lstStyle/>
            <a:p>
              <a:pPr marL="271463" marR="0" lvl="1" indent="-135731"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Typically, mineralized water depending on concentration of system water</a:t>
              </a:r>
            </a:p>
            <a:p>
              <a:pPr marL="271463" marR="0" lvl="1" indent="-135731" algn="l" defTabSz="4572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Have been able to consistently show that 10% effluent can reduce water usage in hydroponic hemp production and potentially improve bud quality through root microbial interactions</a:t>
              </a:r>
            </a:p>
            <a:p>
              <a:pPr marL="271463" marR="0" lvl="1" indent="-135731" algn="l" defTabSz="4572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It isn’t just the nutrients!</a:t>
              </a:r>
            </a:p>
            <a:p>
              <a:pPr marL="587216" marR="0" lvl="2" indent="-195739"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Effluent from Mineralized Solids contains good microbes for inoculating root zones in hydroponic systems</a:t>
              </a:r>
            </a:p>
            <a:p>
              <a:pPr marL="652463" marR="0" lvl="2" indent="-217488" algn="l" defTabSz="457200" rtl="0" eaLnBrk="1" fontAlgn="auto" latinLnBrk="0" hangingPunct="1">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98609" marR="0" lvl="1" indent="-149305" algn="l" defTabSz="457200" rtl="0" eaLnBrk="1" fontAlgn="auto" latinLnBrk="0" hangingPunct="1">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$75/gallon in niche high-value systems </a:t>
              </a:r>
            </a:p>
            <a:p>
              <a:pPr marL="755809" lvl="2" indent="-149305" defTabSz="457200" fontAlgn="auto">
                <a:spcBef>
                  <a:spcPts val="0"/>
                </a:spcBef>
                <a:spcAft>
                  <a:spcPts val="0"/>
                </a:spcAft>
                <a:buFont typeface="Arial"/>
                <a:buChar char="•"/>
                <a:defRPr/>
              </a:pPr>
              <a:r>
                <a:rPr lang="en-US" sz="2000" dirty="0">
                  <a:solidFill>
                    <a:srgbClr val="000000"/>
                  </a:solidFill>
                  <a:ea typeface="Arimo"/>
                  <a:cs typeface="Times New Roman" panose="02020603050405020304" pitchFamily="18" charset="0"/>
                  <a:sym typeface="Arimo"/>
                </a:rPr>
                <a:t>i.e. Cannabis</a:t>
              </a:r>
              <a:endParaRPr kumimoji="0" lang="en-US" sz="20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lnSpc>
                  <a:spcPts val="1458"/>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lnSpc>
                  <a:spcPts val="1458"/>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lnSpc>
                  <a:spcPts val="1458"/>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lnSpc>
                  <a:spcPts val="1458"/>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lnSpc>
                  <a:spcPts val="1458"/>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p:txBody>
        </p:sp>
      </p:grpSp>
      <p:sp>
        <p:nvSpPr>
          <p:cNvPr id="8" name="Freeform 8" descr="Infographic: Plants’ Microbial Communities | Plant science, Biology lessons, Plant adaptations">
            <a:extLst>
              <a:ext uri="{FF2B5EF4-FFF2-40B4-BE49-F238E27FC236}">
                <a16:creationId xmlns:a16="http://schemas.microsoft.com/office/drawing/2014/main" id="{C019A208-4CAA-F3A6-2EC1-22EC53183091}"/>
              </a:ext>
            </a:extLst>
          </p:cNvPr>
          <p:cNvSpPr/>
          <p:nvPr/>
        </p:nvSpPr>
        <p:spPr>
          <a:xfrm>
            <a:off x="6739808" y="3707330"/>
            <a:ext cx="1520715" cy="2376116"/>
          </a:xfrm>
          <a:custGeom>
            <a:avLst/>
            <a:gdLst/>
            <a:ahLst/>
            <a:cxnLst/>
            <a:rect l="l" t="t" r="r" b="b"/>
            <a:pathLst>
              <a:path w="3041429" h="4752232">
                <a:moveTo>
                  <a:pt x="0" y="0"/>
                </a:moveTo>
                <a:lnTo>
                  <a:pt x="3041429" y="0"/>
                </a:lnTo>
                <a:lnTo>
                  <a:pt x="3041429" y="4752233"/>
                </a:lnTo>
                <a:lnTo>
                  <a:pt x="0" y="4752233"/>
                </a:lnTo>
                <a:lnTo>
                  <a:pt x="0" y="0"/>
                </a:lnTo>
                <a:close/>
              </a:path>
            </a:pathLst>
          </a:custGeom>
          <a:blipFill>
            <a:blip r:embed="rId2"/>
            <a:stretch>
              <a:fillRect l="-42" r="-42"/>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3529FAD-1A78-556F-40AE-536C42AB0EF0}"/>
              </a:ext>
            </a:extLst>
          </p:cNvPr>
          <p:cNvSpPr/>
          <p:nvPr/>
        </p:nvSpPr>
        <p:spPr>
          <a:xfrm>
            <a:off x="6484982" y="1033139"/>
            <a:ext cx="2030368" cy="2110448"/>
          </a:xfrm>
          <a:custGeom>
            <a:avLst/>
            <a:gdLst/>
            <a:ahLst/>
            <a:cxnLst/>
            <a:rect l="l" t="t" r="r" b="b"/>
            <a:pathLst>
              <a:path w="4060736" h="4220895">
                <a:moveTo>
                  <a:pt x="0" y="0"/>
                </a:moveTo>
                <a:lnTo>
                  <a:pt x="4060736" y="0"/>
                </a:lnTo>
                <a:lnTo>
                  <a:pt x="4060736" y="4220895"/>
                </a:lnTo>
                <a:lnTo>
                  <a:pt x="0" y="4220895"/>
                </a:lnTo>
                <a:lnTo>
                  <a:pt x="0" y="0"/>
                </a:lnTo>
                <a:close/>
              </a:path>
            </a:pathLst>
          </a:custGeom>
          <a:blipFill>
            <a:blip r:embed="rId3"/>
            <a:stretch>
              <a:fillRect r="-10017" b="2"/>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801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2514-1D11-3382-CF97-FCA32891AAC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2B349C-BD28-F3A2-F98D-7085AAE9C3E9}"/>
              </a:ext>
            </a:extLst>
          </p:cNvPr>
          <p:cNvGrpSpPr/>
          <p:nvPr/>
        </p:nvGrpSpPr>
        <p:grpSpPr>
          <a:xfrm>
            <a:off x="324114" y="1069703"/>
            <a:ext cx="3600252" cy="1051853"/>
            <a:chOff x="0" y="0"/>
            <a:chExt cx="9600670" cy="2804940"/>
          </a:xfrm>
        </p:grpSpPr>
        <p:sp>
          <p:nvSpPr>
            <p:cNvPr id="3" name="Freeform 3">
              <a:extLst>
                <a:ext uri="{FF2B5EF4-FFF2-40B4-BE49-F238E27FC236}">
                  <a16:creationId xmlns:a16="http://schemas.microsoft.com/office/drawing/2014/main" id="{D16F4217-4B50-2A74-D7A9-D8EA77F06336}"/>
                </a:ext>
              </a:extLst>
            </p:cNvPr>
            <p:cNvSpPr/>
            <p:nvPr/>
          </p:nvSpPr>
          <p:spPr>
            <a:xfrm>
              <a:off x="0" y="0"/>
              <a:ext cx="9600671" cy="2804940"/>
            </a:xfrm>
            <a:custGeom>
              <a:avLst/>
              <a:gdLst/>
              <a:ahLst/>
              <a:cxnLst/>
              <a:rect l="l" t="t" r="r" b="b"/>
              <a:pathLst>
                <a:path w="9600671" h="2804940">
                  <a:moveTo>
                    <a:pt x="0" y="0"/>
                  </a:moveTo>
                  <a:lnTo>
                    <a:pt x="9600671" y="0"/>
                  </a:lnTo>
                  <a:lnTo>
                    <a:pt x="9600671" y="2804940"/>
                  </a:lnTo>
                  <a:lnTo>
                    <a:pt x="0" y="2804940"/>
                  </a:lnTo>
                  <a:close/>
                </a:path>
              </a:pathLst>
            </a:custGeom>
            <a:solidFill>
              <a:srgbClr val="000000">
                <a:alpha val="0"/>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ABEE6FE-A508-3569-0EFC-3E798E4D62DE}"/>
                </a:ext>
              </a:extLst>
            </p:cNvPr>
            <p:cNvSpPr txBox="1"/>
            <p:nvPr/>
          </p:nvSpPr>
          <p:spPr>
            <a:xfrm>
              <a:off x="0" y="47625"/>
              <a:ext cx="9600670" cy="2757315"/>
            </a:xfrm>
            <a:prstGeom prst="rect">
              <a:avLst/>
            </a:prstGeom>
          </p:spPr>
          <p:txBody>
            <a:bodyPr lIns="0" tIns="0" rIns="0" bIns="0" rtlCol="0" anchor="t"/>
            <a:lstStyle/>
            <a:p>
              <a:pPr marL="0" marR="0" lvl="0" indent="0" algn="l" defTabSz="457200" rtl="0" eaLnBrk="1" fontAlgn="auto" latinLnBrk="0" hangingPunct="1">
                <a:lnSpc>
                  <a:spcPts val="324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ea typeface="Arimo Bold"/>
                  <a:cs typeface="Times New Roman" panose="02020603050405020304" pitchFamily="18" charset="0"/>
                  <a:sym typeface="Arimo Bold"/>
                </a:rPr>
                <a:t>Sustainable Fruit Orchard Project</a:t>
              </a:r>
            </a:p>
          </p:txBody>
        </p:sp>
      </p:grpSp>
      <p:grpSp>
        <p:nvGrpSpPr>
          <p:cNvPr id="5" name="Group 5">
            <a:extLst>
              <a:ext uri="{FF2B5EF4-FFF2-40B4-BE49-F238E27FC236}">
                <a16:creationId xmlns:a16="http://schemas.microsoft.com/office/drawing/2014/main" id="{E22B1F39-ECFB-334A-8888-FA78185FB148}"/>
              </a:ext>
            </a:extLst>
          </p:cNvPr>
          <p:cNvGrpSpPr/>
          <p:nvPr/>
        </p:nvGrpSpPr>
        <p:grpSpPr>
          <a:xfrm>
            <a:off x="571500" y="2121555"/>
            <a:ext cx="3064249" cy="3342483"/>
            <a:chOff x="0" y="0"/>
            <a:chExt cx="8171330" cy="8913288"/>
          </a:xfrm>
        </p:grpSpPr>
        <p:sp>
          <p:nvSpPr>
            <p:cNvPr id="6" name="Freeform 6">
              <a:extLst>
                <a:ext uri="{FF2B5EF4-FFF2-40B4-BE49-F238E27FC236}">
                  <a16:creationId xmlns:a16="http://schemas.microsoft.com/office/drawing/2014/main" id="{D357DC12-38DC-08C1-BABC-04ED36E44E85}"/>
                </a:ext>
              </a:extLst>
            </p:cNvPr>
            <p:cNvSpPr/>
            <p:nvPr/>
          </p:nvSpPr>
          <p:spPr>
            <a:xfrm>
              <a:off x="0" y="0"/>
              <a:ext cx="8171330" cy="8913288"/>
            </a:xfrm>
            <a:custGeom>
              <a:avLst/>
              <a:gdLst/>
              <a:ahLst/>
              <a:cxnLst/>
              <a:rect l="l" t="t" r="r" b="b"/>
              <a:pathLst>
                <a:path w="8171330" h="8913288">
                  <a:moveTo>
                    <a:pt x="0" y="0"/>
                  </a:moveTo>
                  <a:lnTo>
                    <a:pt x="8171330" y="0"/>
                  </a:lnTo>
                  <a:lnTo>
                    <a:pt x="8171330" y="8913288"/>
                  </a:lnTo>
                  <a:lnTo>
                    <a:pt x="0" y="8913288"/>
                  </a:lnTo>
                  <a:close/>
                </a:path>
              </a:pathLst>
            </a:custGeom>
            <a:solidFill>
              <a:srgbClr val="000000">
                <a:alpha val="0"/>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FC931DAA-29A6-06C2-9267-A94804A7C19A}"/>
                </a:ext>
              </a:extLst>
            </p:cNvPr>
            <p:cNvSpPr txBox="1"/>
            <p:nvPr/>
          </p:nvSpPr>
          <p:spPr>
            <a:xfrm>
              <a:off x="0" y="19050"/>
              <a:ext cx="8171330" cy="8894238"/>
            </a:xfrm>
            <a:prstGeom prst="rect">
              <a:avLst/>
            </a:prstGeom>
          </p:spPr>
          <p:txBody>
            <a:bodyPr lIns="0" tIns="0" rIns="0" bIns="0" rtlCol="0" anchor="t"/>
            <a:lstStyle/>
            <a:p>
              <a:pPr marL="271463" marR="0" lvl="1" indent="-135731" algn="l" defTabSz="457200" rtl="0" eaLnBrk="1" fontAlgn="auto" latinLnBrk="0" hangingPunct="1">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Demonstration of how trees can be grown more sustainably with effluent and biosolids from aquaculture systems</a:t>
              </a:r>
            </a:p>
            <a:p>
              <a:pPr marL="271463" marR="0" lvl="1" indent="-135731" algn="l" defTabSz="4572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endParaRPr>
            </a:p>
            <a:p>
              <a:pPr marL="271463" marR="0" lvl="1" indent="-135731" algn="l" defTabSz="457200" rtl="0" eaLnBrk="1" fontAlgn="auto" latinLnBrk="0" hangingPunct="1">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ea typeface="Arimo"/>
                  <a:cs typeface="Times New Roman" panose="02020603050405020304" pitchFamily="18" charset="0"/>
                  <a:sym typeface="Arimo"/>
                </a:rPr>
                <a:t>Smart irrigation + Rainwater harvesting</a:t>
              </a:r>
            </a:p>
          </p:txBody>
        </p:sp>
      </p:grpSp>
      <p:sp>
        <p:nvSpPr>
          <p:cNvPr id="8" name="Freeform 8">
            <a:extLst>
              <a:ext uri="{FF2B5EF4-FFF2-40B4-BE49-F238E27FC236}">
                <a16:creationId xmlns:a16="http://schemas.microsoft.com/office/drawing/2014/main" id="{70E601E3-8720-12AA-C372-98EFE0D3827D}"/>
              </a:ext>
            </a:extLst>
          </p:cNvPr>
          <p:cNvSpPr/>
          <p:nvPr/>
        </p:nvSpPr>
        <p:spPr>
          <a:xfrm>
            <a:off x="4238244" y="857258"/>
            <a:ext cx="4905756" cy="5143493"/>
          </a:xfrm>
          <a:custGeom>
            <a:avLst/>
            <a:gdLst/>
            <a:ahLst/>
            <a:cxnLst/>
            <a:rect l="l" t="t" r="r" b="b"/>
            <a:pathLst>
              <a:path w="9811512" h="10286985">
                <a:moveTo>
                  <a:pt x="0" y="0"/>
                </a:moveTo>
                <a:lnTo>
                  <a:pt x="9811512" y="0"/>
                </a:lnTo>
                <a:lnTo>
                  <a:pt x="9811512" y="10286985"/>
                </a:lnTo>
                <a:lnTo>
                  <a:pt x="0" y="10286985"/>
                </a:lnTo>
                <a:lnTo>
                  <a:pt x="0" y="0"/>
                </a:lnTo>
                <a:close/>
              </a:path>
            </a:pathLst>
          </a:custGeom>
          <a:blipFill>
            <a:blip r:embed="rId2"/>
            <a:stretch>
              <a:fillRect l="-15869" r="-111" b="-1"/>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7FDCA2B8-953C-3A5C-DC65-7CBEFC1B9793}"/>
              </a:ext>
            </a:extLst>
          </p:cNvPr>
          <p:cNvSpPr/>
          <p:nvPr/>
        </p:nvSpPr>
        <p:spPr>
          <a:xfrm>
            <a:off x="684558" y="4572000"/>
            <a:ext cx="2838132" cy="2101655"/>
          </a:xfrm>
          <a:custGeom>
            <a:avLst/>
            <a:gdLst/>
            <a:ahLst/>
            <a:cxnLst/>
            <a:rect l="l" t="t" r="r" b="b"/>
            <a:pathLst>
              <a:path w="5676264" h="4203309">
                <a:moveTo>
                  <a:pt x="0" y="0"/>
                </a:moveTo>
                <a:lnTo>
                  <a:pt x="5676264" y="0"/>
                </a:lnTo>
                <a:lnTo>
                  <a:pt x="5676264" y="4203309"/>
                </a:lnTo>
                <a:lnTo>
                  <a:pt x="0" y="4203309"/>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585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4FF3-7D22-8360-1BA9-7FED6C8B3D69}"/>
              </a:ext>
            </a:extLst>
          </p:cNvPr>
          <p:cNvSpPr>
            <a:spLocks noGrp="1"/>
          </p:cNvSpPr>
          <p:nvPr>
            <p:ph type="title"/>
          </p:nvPr>
        </p:nvSpPr>
        <p:spPr/>
        <p:txBody>
          <a:bodyPr/>
          <a:lstStyle/>
          <a:p>
            <a:r>
              <a:rPr lang="en-US" dirty="0"/>
              <a:t>The Microbiome Advantage</a:t>
            </a:r>
          </a:p>
        </p:txBody>
      </p:sp>
      <p:graphicFrame>
        <p:nvGraphicFramePr>
          <p:cNvPr id="5" name="Content Placeholder 2">
            <a:extLst>
              <a:ext uri="{FF2B5EF4-FFF2-40B4-BE49-F238E27FC236}">
                <a16:creationId xmlns:a16="http://schemas.microsoft.com/office/drawing/2014/main" id="{6FB0CFDF-510B-9F48-6491-58BAEC01C8DB}"/>
              </a:ext>
            </a:extLst>
          </p:cNvPr>
          <p:cNvGraphicFramePr>
            <a:graphicFrameLocks noGrp="1"/>
          </p:cNvGraphicFramePr>
          <p:nvPr>
            <p:ph idx="1"/>
            <p:extLst>
              <p:ext uri="{D42A27DB-BD31-4B8C-83A1-F6EECF244321}">
                <p14:modId xmlns:p14="http://schemas.microsoft.com/office/powerpoint/2010/main" val="1080066298"/>
              </p:ext>
            </p:extLst>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233797"/>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E309F6-93AD-23D9-4DF4-C2B1911C3F40}"/>
              </a:ext>
            </a:extLst>
          </p:cNvPr>
          <p:cNvSpPr>
            <a:spLocks noGrp="1"/>
          </p:cNvSpPr>
          <p:nvPr>
            <p:ph type="title"/>
          </p:nvPr>
        </p:nvSpPr>
        <p:spPr>
          <a:xfrm>
            <a:off x="6145102" y="397946"/>
            <a:ext cx="2971800" cy="1655483"/>
          </a:xfrm>
        </p:spPr>
        <p:txBody>
          <a:bodyPr anchor="b">
            <a:noAutofit/>
          </a:bodyPr>
          <a:lstStyle/>
          <a:p>
            <a:r>
              <a:rPr lang="en-US" sz="3400" b="1" dirty="0">
                <a:latin typeface="Times New Roman" panose="02020603050405020304" pitchFamily="18" charset="0"/>
                <a:cs typeface="Times New Roman" panose="02020603050405020304" pitchFamily="18" charset="0"/>
              </a:rPr>
              <a:t>Active Nutrient Management in Aquaponics</a:t>
            </a:r>
          </a:p>
        </p:txBody>
      </p:sp>
      <p:pic>
        <p:nvPicPr>
          <p:cNvPr id="4" name="Content Placeholder 4">
            <a:extLst>
              <a:ext uri="{FF2B5EF4-FFF2-40B4-BE49-F238E27FC236}">
                <a16:creationId xmlns:a16="http://schemas.microsoft.com/office/drawing/2014/main" id="{103EC002-4DA3-A0CD-1825-579FC559A2A6}"/>
              </a:ext>
            </a:extLst>
          </p:cNvPr>
          <p:cNvPicPr>
            <a:picLocks noChangeAspect="1"/>
          </p:cNvPicPr>
          <p:nvPr/>
        </p:nvPicPr>
        <p:blipFill rotWithShape="1">
          <a:blip r:embed="rId2"/>
          <a:srcRect l="3220" r="38605" b="-1"/>
          <a:stretch/>
        </p:blipFill>
        <p:spPr>
          <a:xfrm>
            <a:off x="20" y="431"/>
            <a:ext cx="6086455" cy="6408311"/>
          </a:xfrm>
          <a:prstGeom prst="rect">
            <a:avLst/>
          </a:prstGeom>
        </p:spPr>
      </p:pic>
      <p:sp>
        <p:nvSpPr>
          <p:cNvPr id="3" name="Content Placeholder 2">
            <a:extLst>
              <a:ext uri="{FF2B5EF4-FFF2-40B4-BE49-F238E27FC236}">
                <a16:creationId xmlns:a16="http://schemas.microsoft.com/office/drawing/2014/main" id="{EC61AA89-5308-F179-78D7-1C7C260D028B}"/>
              </a:ext>
            </a:extLst>
          </p:cNvPr>
          <p:cNvSpPr>
            <a:spLocks noGrp="1"/>
          </p:cNvSpPr>
          <p:nvPr>
            <p:ph idx="1"/>
          </p:nvPr>
        </p:nvSpPr>
        <p:spPr>
          <a:xfrm>
            <a:off x="6248400" y="2133600"/>
            <a:ext cx="2743200" cy="4114800"/>
          </a:xfrm>
        </p:spPr>
        <p:txBody>
          <a:bodyPr>
            <a:normAutofit lnSpcReduction="10000"/>
          </a:bodyPr>
          <a:lstStyle/>
          <a:p>
            <a:r>
              <a:rPr lang="en-US" sz="1800" dirty="0">
                <a:latin typeface="Times New Roman" panose="02020603050405020304" pitchFamily="18" charset="0"/>
                <a:cs typeface="Times New Roman" panose="02020603050405020304" pitchFamily="18" charset="0"/>
              </a:rPr>
              <a:t>Allows for RAS to achieve adequate nutrient levels for high-nutrient demand crops</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Examined: Flow through vs recirculating vs hybrid systems vs hydroponics</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Flow through and hybrid systems had Equivalent yields to hydroponic control</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Water Savings (~60%)</a:t>
            </a:r>
          </a:p>
        </p:txBody>
      </p:sp>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AD84E35-6929-E41F-3F65-CFE259386BD9}"/>
              </a:ext>
            </a:extLst>
          </p:cNvPr>
          <p:cNvSpPr txBox="1"/>
          <p:nvPr/>
        </p:nvSpPr>
        <p:spPr>
          <a:xfrm>
            <a:off x="1066800" y="6408741"/>
            <a:ext cx="33169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mn-cs"/>
              </a:rPr>
              <a:t>Dutch Bucket Cannabis</a:t>
            </a:r>
          </a:p>
        </p:txBody>
      </p:sp>
    </p:spTree>
    <p:extLst>
      <p:ext uri="{BB962C8B-B14F-4D97-AF65-F5344CB8AC3E}">
        <p14:creationId xmlns:p14="http://schemas.microsoft.com/office/powerpoint/2010/main" val="3482846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5E129E-946C-6D1A-9E3C-9BB99723B1F5}"/>
              </a:ext>
            </a:extLst>
          </p:cNvPr>
          <p:cNvPicPr>
            <a:picLocks noGrp="1" noChangeAspect="1"/>
          </p:cNvPicPr>
          <p:nvPr>
            <p:ph idx="1"/>
          </p:nvPr>
        </p:nvPicPr>
        <p:blipFill>
          <a:blip r:embed="rId2"/>
          <a:stretch>
            <a:fillRect/>
          </a:stretch>
        </p:blipFill>
        <p:spPr>
          <a:xfrm>
            <a:off x="228600" y="304800"/>
            <a:ext cx="8686800" cy="5715000"/>
          </a:xfrm>
          <a:prstGeom prst="rect">
            <a:avLst/>
          </a:prstGeom>
        </p:spPr>
      </p:pic>
      <p:sp>
        <p:nvSpPr>
          <p:cNvPr id="2" name="TextBox 1">
            <a:extLst>
              <a:ext uri="{FF2B5EF4-FFF2-40B4-BE49-F238E27FC236}">
                <a16:creationId xmlns:a16="http://schemas.microsoft.com/office/drawing/2014/main" id="{918AE66E-2143-0AA9-680C-0C8595376719}"/>
              </a:ext>
            </a:extLst>
          </p:cNvPr>
          <p:cNvSpPr txBox="1"/>
          <p:nvPr/>
        </p:nvSpPr>
        <p:spPr>
          <a:xfrm>
            <a:off x="191814" y="6153090"/>
            <a:ext cx="854849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imes New Roman" pitchFamily="18" charset="0"/>
                <a:ea typeface="+mn-ea"/>
                <a:cs typeface="+mn-cs"/>
              </a:rPr>
              <a:t>*Attribute success to root microbiome introduced from aquaculture effluent </a:t>
            </a:r>
          </a:p>
        </p:txBody>
      </p:sp>
    </p:spTree>
    <p:extLst>
      <p:ext uri="{BB962C8B-B14F-4D97-AF65-F5344CB8AC3E}">
        <p14:creationId xmlns:p14="http://schemas.microsoft.com/office/powerpoint/2010/main" val="1386701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C701-150D-3C3D-BB57-22470B193596}"/>
              </a:ext>
            </a:extLst>
          </p:cNvPr>
          <p:cNvSpPr>
            <a:spLocks noGrp="1"/>
          </p:cNvSpPr>
          <p:nvPr>
            <p:ph type="title"/>
          </p:nvPr>
        </p:nvSpPr>
        <p:spPr>
          <a:xfrm>
            <a:off x="360759" y="3752849"/>
            <a:ext cx="2468166" cy="2452687"/>
          </a:xfrm>
        </p:spPr>
        <p:txBody>
          <a:bodyPr anchor="ctr">
            <a:normAutofit fontScale="90000"/>
          </a:bodyPr>
          <a:lstStyle/>
          <a:p>
            <a:r>
              <a:rPr lang="en-US" sz="3100" b="1" dirty="0">
                <a:latin typeface="Times New Roman" panose="02020603050405020304" pitchFamily="18" charset="0"/>
                <a:cs typeface="Times New Roman" panose="02020603050405020304" pitchFamily="18" charset="0"/>
              </a:rPr>
              <a:t>How Does Introducing a Microbiome Benefit the Plants?</a:t>
            </a:r>
          </a:p>
        </p:txBody>
      </p:sp>
      <p:pic>
        <p:nvPicPr>
          <p:cNvPr id="3074" name="Picture 2" descr="Microbiome Shapes Immune System | Inside Precision Medicine">
            <a:extLst>
              <a:ext uri="{FF2B5EF4-FFF2-40B4-BE49-F238E27FC236}">
                <a16:creationId xmlns:a16="http://schemas.microsoft.com/office/drawing/2014/main" id="{A3E4BEBA-32F5-EBB3-036E-3900F04F0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1895" b="15964"/>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AE7A5-2BBF-2F16-25F2-66E8D7EF76F1}"/>
              </a:ext>
            </a:extLst>
          </p:cNvPr>
          <p:cNvSpPr>
            <a:spLocks noGrp="1"/>
          </p:cNvSpPr>
          <p:nvPr>
            <p:ph idx="1"/>
          </p:nvPr>
        </p:nvSpPr>
        <p:spPr>
          <a:xfrm>
            <a:off x="3167986" y="3752850"/>
            <a:ext cx="5614060" cy="2452687"/>
          </a:xfrm>
        </p:spPr>
        <p:txBody>
          <a:bodyPr anchor="ctr">
            <a:normAutofit lnSpcReduction="10000"/>
          </a:bodyPr>
          <a:lstStyle/>
          <a:p>
            <a:r>
              <a:rPr lang="en-US" sz="1500" b="1" dirty="0">
                <a:latin typeface="Times New Roman" panose="02020603050405020304" pitchFamily="18" charset="0"/>
                <a:cs typeface="Times New Roman" panose="02020603050405020304" pitchFamily="18" charset="0"/>
              </a:rPr>
              <a:t>Phytohormones - </a:t>
            </a:r>
            <a:r>
              <a:rPr lang="en-US" sz="1500" dirty="0">
                <a:latin typeface="Times New Roman" panose="02020603050405020304" pitchFamily="18" charset="0"/>
                <a:cs typeface="Times New Roman" panose="02020603050405020304" pitchFamily="18" charset="0"/>
              </a:rPr>
              <a:t>Beneficial microbes (PGPMs) synthesize</a:t>
            </a:r>
            <a:r>
              <a:rPr lang="en-US" sz="15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phytohormones like auxins and gibberellins, which stimulate root development and improve nutrient absorption</a:t>
            </a:r>
          </a:p>
          <a:p>
            <a:endParaRPr lang="en-US" sz="1500" dirty="0">
              <a:latin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cs typeface="Times New Roman" panose="02020603050405020304" pitchFamily="18" charset="0"/>
              </a:rPr>
              <a:t>Enhancement of Root Exudates</a:t>
            </a:r>
            <a:r>
              <a:rPr lang="en-US" sz="1500" dirty="0">
                <a:latin typeface="Times New Roman" panose="02020603050405020304" pitchFamily="18" charset="0"/>
                <a:cs typeface="Times New Roman" panose="02020603050405020304" pitchFamily="18" charset="0"/>
              </a:rPr>
              <a:t> – Chemical signaling directs microbes to make things plants want or to release compounds that recruit specific microbes</a:t>
            </a:r>
          </a:p>
          <a:p>
            <a:pPr marL="0" indent="0">
              <a:buNone/>
            </a:pPr>
            <a:endParaRPr lang="en-US" sz="1500" b="1" dirty="0">
              <a:latin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cs typeface="Times New Roman" panose="02020603050405020304" pitchFamily="18" charset="0"/>
              </a:rPr>
              <a:t>Phosphorous Solubilization – </a:t>
            </a:r>
            <a:r>
              <a:rPr lang="en-US" sz="1500" dirty="0">
                <a:latin typeface="Times New Roman" panose="02020603050405020304" pitchFamily="18" charset="0"/>
                <a:cs typeface="Times New Roman" panose="02020603050405020304" pitchFamily="18" charset="0"/>
              </a:rPr>
              <a:t>Specific bacteria convert insoluble phosphorus to soluble forms, increasing solubility to plants</a:t>
            </a:r>
          </a:p>
          <a:p>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107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57250"/>
            <a:ext cx="3667947" cy="5143500"/>
            <a:chOff x="0" y="0"/>
            <a:chExt cx="9781192" cy="13716000"/>
          </a:xfrm>
        </p:grpSpPr>
        <p:sp>
          <p:nvSpPr>
            <p:cNvPr id="3" name="Freeform 3"/>
            <p:cNvSpPr/>
            <p:nvPr/>
          </p:nvSpPr>
          <p:spPr>
            <a:xfrm>
              <a:off x="0" y="0"/>
              <a:ext cx="9781159" cy="13716000"/>
            </a:xfrm>
            <a:custGeom>
              <a:avLst/>
              <a:gdLst/>
              <a:ahLst/>
              <a:cxnLst/>
              <a:rect l="l" t="t" r="r" b="b"/>
              <a:pathLst>
                <a:path w="9781159" h="13716000">
                  <a:moveTo>
                    <a:pt x="0" y="0"/>
                  </a:moveTo>
                  <a:lnTo>
                    <a:pt x="9781159" y="0"/>
                  </a:lnTo>
                  <a:lnTo>
                    <a:pt x="9781159" y="13716000"/>
                  </a:lnTo>
                  <a:lnTo>
                    <a:pt x="0" y="13716000"/>
                  </a:lnTo>
                  <a:close/>
                </a:path>
              </a:pathLst>
            </a:custGeom>
            <a:solidFill>
              <a:srgbClr val="000000"/>
            </a:solidFill>
          </p:spPr>
          <p:txBody>
            <a:bodyPr/>
            <a:lstStyle/>
            <a:p>
              <a:pPr defTabSz="457200" fontAlgn="auto">
                <a:spcBef>
                  <a:spcPts val="0"/>
                </a:spcBef>
                <a:spcAft>
                  <a:spcPts val="0"/>
                </a:spcAft>
              </a:pPr>
              <a:endParaRPr lang="en-US" sz="900">
                <a:solidFill>
                  <a:prstClr val="black"/>
                </a:solidFill>
                <a:latin typeface="Calibri"/>
              </a:endParaRPr>
            </a:p>
          </p:txBody>
        </p:sp>
      </p:grpSp>
      <p:grpSp>
        <p:nvGrpSpPr>
          <p:cNvPr id="4" name="Group 4"/>
          <p:cNvGrpSpPr/>
          <p:nvPr/>
        </p:nvGrpSpPr>
        <p:grpSpPr>
          <a:xfrm>
            <a:off x="491987" y="1060769"/>
            <a:ext cx="2676291" cy="3178589"/>
            <a:chOff x="0" y="0"/>
            <a:chExt cx="7136776" cy="8476236"/>
          </a:xfrm>
        </p:grpSpPr>
        <p:sp>
          <p:nvSpPr>
            <p:cNvPr id="5" name="Freeform 5"/>
            <p:cNvSpPr/>
            <p:nvPr/>
          </p:nvSpPr>
          <p:spPr>
            <a:xfrm>
              <a:off x="0" y="0"/>
              <a:ext cx="7136777" cy="8476236"/>
            </a:xfrm>
            <a:custGeom>
              <a:avLst/>
              <a:gdLst/>
              <a:ahLst/>
              <a:cxnLst/>
              <a:rect l="l" t="t" r="r" b="b"/>
              <a:pathLst>
                <a:path w="7136777" h="8476236">
                  <a:moveTo>
                    <a:pt x="0" y="0"/>
                  </a:moveTo>
                  <a:lnTo>
                    <a:pt x="7136777" y="0"/>
                  </a:lnTo>
                  <a:lnTo>
                    <a:pt x="7136777" y="8476236"/>
                  </a:lnTo>
                  <a:lnTo>
                    <a:pt x="0" y="847623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6" name="TextBox 6"/>
            <p:cNvSpPr txBox="1"/>
            <p:nvPr/>
          </p:nvSpPr>
          <p:spPr>
            <a:xfrm>
              <a:off x="0" y="47625"/>
              <a:ext cx="7136776" cy="8428611"/>
            </a:xfrm>
            <a:prstGeom prst="rect">
              <a:avLst/>
            </a:prstGeom>
          </p:spPr>
          <p:txBody>
            <a:bodyPr lIns="0" tIns="0" rIns="0" bIns="0" rtlCol="0" anchor="ctr"/>
            <a:lstStyle/>
            <a:p>
              <a:pPr defTabSz="457200" fontAlgn="auto">
                <a:lnSpc>
                  <a:spcPts val="3321"/>
                </a:lnSpc>
                <a:spcBef>
                  <a:spcPts val="0"/>
                </a:spcBef>
                <a:spcAft>
                  <a:spcPts val="0"/>
                </a:spcAft>
              </a:pPr>
              <a:r>
                <a:rPr lang="en-US" sz="3075" b="1" dirty="0">
                  <a:solidFill>
                    <a:srgbClr val="FFFFFF"/>
                  </a:solidFill>
                  <a:ea typeface="Arimo Bold"/>
                  <a:cs typeface="Times New Roman" panose="02020603050405020304" pitchFamily="18" charset="0"/>
                  <a:sym typeface="Arimo Bold"/>
                </a:rPr>
                <a:t>How does Sustainability Drive Profits?</a:t>
              </a:r>
            </a:p>
          </p:txBody>
        </p:sp>
      </p:grpSp>
      <p:sp>
        <p:nvSpPr>
          <p:cNvPr id="7" name="Freeform 7"/>
          <p:cNvSpPr/>
          <p:nvPr/>
        </p:nvSpPr>
        <p:spPr>
          <a:xfrm>
            <a:off x="0" y="1009434"/>
            <a:ext cx="1432689" cy="532245"/>
          </a:xfrm>
          <a:custGeom>
            <a:avLst/>
            <a:gdLst/>
            <a:ahLst/>
            <a:cxnLst/>
            <a:rect l="l" t="t" r="r" b="b"/>
            <a:pathLst>
              <a:path w="2865378" h="1064490">
                <a:moveTo>
                  <a:pt x="0" y="0"/>
                </a:moveTo>
                <a:lnTo>
                  <a:pt x="2865378" y="0"/>
                </a:lnTo>
                <a:lnTo>
                  <a:pt x="2865378" y="1064490"/>
                </a:lnTo>
                <a:lnTo>
                  <a:pt x="0" y="10644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8" name="Group 8"/>
          <p:cNvGrpSpPr/>
          <p:nvPr/>
        </p:nvGrpSpPr>
        <p:grpSpPr>
          <a:xfrm>
            <a:off x="293980" y="4410691"/>
            <a:ext cx="295197" cy="295197"/>
            <a:chOff x="0" y="0"/>
            <a:chExt cx="787192" cy="787192"/>
          </a:xfrm>
        </p:grpSpPr>
        <p:sp>
          <p:nvSpPr>
            <p:cNvPr id="9" name="Freeform 9"/>
            <p:cNvSpPr/>
            <p:nvPr/>
          </p:nvSpPr>
          <p:spPr>
            <a:xfrm>
              <a:off x="28575" y="28575"/>
              <a:ext cx="729996" cy="729996"/>
            </a:xfrm>
            <a:custGeom>
              <a:avLst/>
              <a:gdLst/>
              <a:ahLst/>
              <a:cxnLst/>
              <a:rect l="l" t="t" r="r" b="b"/>
              <a:pathLst>
                <a:path w="729996" h="729996">
                  <a:moveTo>
                    <a:pt x="0" y="364998"/>
                  </a:moveTo>
                  <a:cubicBezTo>
                    <a:pt x="0" y="163449"/>
                    <a:pt x="163449" y="0"/>
                    <a:pt x="364998" y="0"/>
                  </a:cubicBezTo>
                  <a:cubicBezTo>
                    <a:pt x="566547" y="0"/>
                    <a:pt x="729996" y="163449"/>
                    <a:pt x="729996" y="364998"/>
                  </a:cubicBezTo>
                  <a:cubicBezTo>
                    <a:pt x="729996" y="566547"/>
                    <a:pt x="566674" y="729996"/>
                    <a:pt x="364998" y="729996"/>
                  </a:cubicBezTo>
                  <a:cubicBezTo>
                    <a:pt x="163322" y="729996"/>
                    <a:pt x="0" y="566674"/>
                    <a:pt x="0" y="364998"/>
                  </a:cubicBezTo>
                  <a:close/>
                </a:path>
              </a:pathLst>
            </a:custGeom>
            <a:solidFill>
              <a:srgbClr val="FFFFFF"/>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0" name="Freeform 10"/>
            <p:cNvSpPr/>
            <p:nvPr/>
          </p:nvSpPr>
          <p:spPr>
            <a:xfrm>
              <a:off x="0" y="0"/>
              <a:ext cx="787146" cy="787146"/>
            </a:xfrm>
            <a:custGeom>
              <a:avLst/>
              <a:gdLst/>
              <a:ahLst/>
              <a:cxnLst/>
              <a:rect l="l" t="t" r="r" b="b"/>
              <a:pathLst>
                <a:path w="787146" h="787146">
                  <a:moveTo>
                    <a:pt x="0" y="393573"/>
                  </a:moveTo>
                  <a:cubicBezTo>
                    <a:pt x="0" y="176276"/>
                    <a:pt x="176276" y="0"/>
                    <a:pt x="393573" y="0"/>
                  </a:cubicBezTo>
                  <a:lnTo>
                    <a:pt x="393573" y="28575"/>
                  </a:lnTo>
                  <a:lnTo>
                    <a:pt x="393573" y="0"/>
                  </a:lnTo>
                  <a:cubicBezTo>
                    <a:pt x="610997" y="0"/>
                    <a:pt x="787146" y="176276"/>
                    <a:pt x="787146" y="393573"/>
                  </a:cubicBezTo>
                  <a:cubicBezTo>
                    <a:pt x="787146" y="610870"/>
                    <a:pt x="610997" y="787146"/>
                    <a:pt x="393573" y="787146"/>
                  </a:cubicBezTo>
                  <a:lnTo>
                    <a:pt x="393573" y="758571"/>
                  </a:lnTo>
                  <a:lnTo>
                    <a:pt x="393573" y="787146"/>
                  </a:lnTo>
                  <a:cubicBezTo>
                    <a:pt x="176276" y="787146"/>
                    <a:pt x="0" y="610997"/>
                    <a:pt x="0" y="393573"/>
                  </a:cubicBezTo>
                  <a:lnTo>
                    <a:pt x="28575" y="393573"/>
                  </a:lnTo>
                  <a:lnTo>
                    <a:pt x="50927" y="411353"/>
                  </a:lnTo>
                  <a:cubicBezTo>
                    <a:pt x="43434" y="420878"/>
                    <a:pt x="30607" y="424561"/>
                    <a:pt x="19177" y="420624"/>
                  </a:cubicBezTo>
                  <a:cubicBezTo>
                    <a:pt x="7747" y="416687"/>
                    <a:pt x="0" y="405765"/>
                    <a:pt x="0" y="393573"/>
                  </a:cubicBezTo>
                  <a:moveTo>
                    <a:pt x="57150" y="393573"/>
                  </a:moveTo>
                  <a:lnTo>
                    <a:pt x="28575" y="393573"/>
                  </a:lnTo>
                  <a:lnTo>
                    <a:pt x="6223" y="375920"/>
                  </a:lnTo>
                  <a:cubicBezTo>
                    <a:pt x="13716" y="366395"/>
                    <a:pt x="26543" y="362712"/>
                    <a:pt x="37973" y="366649"/>
                  </a:cubicBezTo>
                  <a:cubicBezTo>
                    <a:pt x="49403" y="370586"/>
                    <a:pt x="57150" y="381381"/>
                    <a:pt x="57150" y="393573"/>
                  </a:cubicBezTo>
                  <a:cubicBezTo>
                    <a:pt x="57150" y="579374"/>
                    <a:pt x="207772" y="729996"/>
                    <a:pt x="393573" y="729996"/>
                  </a:cubicBezTo>
                  <a:cubicBezTo>
                    <a:pt x="579374" y="729996"/>
                    <a:pt x="729996" y="579374"/>
                    <a:pt x="729996" y="393573"/>
                  </a:cubicBezTo>
                  <a:lnTo>
                    <a:pt x="758571" y="393573"/>
                  </a:lnTo>
                  <a:lnTo>
                    <a:pt x="729996" y="393573"/>
                  </a:lnTo>
                  <a:cubicBezTo>
                    <a:pt x="729996" y="207772"/>
                    <a:pt x="579374" y="57150"/>
                    <a:pt x="393573" y="57150"/>
                  </a:cubicBezTo>
                  <a:lnTo>
                    <a:pt x="393573" y="28575"/>
                  </a:lnTo>
                  <a:lnTo>
                    <a:pt x="393573" y="57150"/>
                  </a:lnTo>
                  <a:cubicBezTo>
                    <a:pt x="207772" y="57150"/>
                    <a:pt x="57150" y="207772"/>
                    <a:pt x="57150" y="393573"/>
                  </a:cubicBezTo>
                  <a:close/>
                </a:path>
              </a:pathLst>
            </a:custGeom>
            <a:solidFill>
              <a:srgbClr val="FFFFFF"/>
            </a:solidFill>
          </p:spPr>
          <p:txBody>
            <a:bodyPr/>
            <a:lstStyle/>
            <a:p>
              <a:pPr defTabSz="457200" fontAlgn="auto">
                <a:spcBef>
                  <a:spcPts val="0"/>
                </a:spcBef>
                <a:spcAft>
                  <a:spcPts val="0"/>
                </a:spcAft>
              </a:pPr>
              <a:endParaRPr lang="en-US" sz="900">
                <a:solidFill>
                  <a:prstClr val="black"/>
                </a:solidFill>
                <a:latin typeface="Calibri"/>
              </a:endParaRPr>
            </a:p>
          </p:txBody>
        </p:sp>
      </p:grpSp>
      <p:grpSp>
        <p:nvGrpSpPr>
          <p:cNvPr id="11" name="Group 11"/>
          <p:cNvGrpSpPr/>
          <p:nvPr/>
        </p:nvGrpSpPr>
        <p:grpSpPr>
          <a:xfrm>
            <a:off x="293980" y="4410691"/>
            <a:ext cx="295197" cy="295197"/>
            <a:chOff x="0" y="0"/>
            <a:chExt cx="787192" cy="787192"/>
          </a:xfrm>
        </p:grpSpPr>
        <p:sp>
          <p:nvSpPr>
            <p:cNvPr id="12" name="Freeform 12"/>
            <p:cNvSpPr/>
            <p:nvPr/>
          </p:nvSpPr>
          <p:spPr>
            <a:xfrm>
              <a:off x="28575" y="28575"/>
              <a:ext cx="729996" cy="729996"/>
            </a:xfrm>
            <a:custGeom>
              <a:avLst/>
              <a:gdLst/>
              <a:ahLst/>
              <a:cxnLst/>
              <a:rect l="l" t="t" r="r" b="b"/>
              <a:pathLst>
                <a:path w="729996" h="729996">
                  <a:moveTo>
                    <a:pt x="0" y="364998"/>
                  </a:moveTo>
                  <a:cubicBezTo>
                    <a:pt x="0" y="163449"/>
                    <a:pt x="163449" y="0"/>
                    <a:pt x="364998" y="0"/>
                  </a:cubicBezTo>
                  <a:cubicBezTo>
                    <a:pt x="566547" y="0"/>
                    <a:pt x="729996" y="163449"/>
                    <a:pt x="729996" y="364998"/>
                  </a:cubicBezTo>
                  <a:cubicBezTo>
                    <a:pt x="729996" y="566547"/>
                    <a:pt x="566674" y="729996"/>
                    <a:pt x="364998" y="729996"/>
                  </a:cubicBezTo>
                  <a:cubicBezTo>
                    <a:pt x="163322" y="729996"/>
                    <a:pt x="0" y="566674"/>
                    <a:pt x="0" y="364998"/>
                  </a:cubicBezTo>
                  <a:close/>
                </a:path>
              </a:pathLst>
            </a:custGeom>
            <a:solidFill>
              <a:srgbClr val="4EA72E">
                <a:alpha val="8627"/>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3" name="Freeform 13"/>
            <p:cNvSpPr/>
            <p:nvPr/>
          </p:nvSpPr>
          <p:spPr>
            <a:xfrm>
              <a:off x="0" y="0"/>
              <a:ext cx="787146" cy="787146"/>
            </a:xfrm>
            <a:custGeom>
              <a:avLst/>
              <a:gdLst/>
              <a:ahLst/>
              <a:cxnLst/>
              <a:rect l="l" t="t" r="r" b="b"/>
              <a:pathLst>
                <a:path w="787146" h="787146">
                  <a:moveTo>
                    <a:pt x="0" y="393573"/>
                  </a:moveTo>
                  <a:cubicBezTo>
                    <a:pt x="0" y="176276"/>
                    <a:pt x="176276" y="0"/>
                    <a:pt x="393573" y="0"/>
                  </a:cubicBezTo>
                  <a:lnTo>
                    <a:pt x="393573" y="28575"/>
                  </a:lnTo>
                  <a:lnTo>
                    <a:pt x="393573" y="0"/>
                  </a:lnTo>
                  <a:cubicBezTo>
                    <a:pt x="610997" y="0"/>
                    <a:pt x="787146" y="176276"/>
                    <a:pt x="787146" y="393573"/>
                  </a:cubicBezTo>
                  <a:cubicBezTo>
                    <a:pt x="787146" y="610870"/>
                    <a:pt x="610997" y="787146"/>
                    <a:pt x="393573" y="787146"/>
                  </a:cubicBezTo>
                  <a:lnTo>
                    <a:pt x="393573" y="758571"/>
                  </a:lnTo>
                  <a:lnTo>
                    <a:pt x="393573" y="787146"/>
                  </a:lnTo>
                  <a:cubicBezTo>
                    <a:pt x="176276" y="787146"/>
                    <a:pt x="0" y="610997"/>
                    <a:pt x="0" y="393573"/>
                  </a:cubicBezTo>
                  <a:lnTo>
                    <a:pt x="28575" y="393573"/>
                  </a:lnTo>
                  <a:lnTo>
                    <a:pt x="50927" y="411353"/>
                  </a:lnTo>
                  <a:cubicBezTo>
                    <a:pt x="43434" y="420878"/>
                    <a:pt x="30607" y="424561"/>
                    <a:pt x="19177" y="420624"/>
                  </a:cubicBezTo>
                  <a:cubicBezTo>
                    <a:pt x="7747" y="416687"/>
                    <a:pt x="0" y="405765"/>
                    <a:pt x="0" y="393573"/>
                  </a:cubicBezTo>
                  <a:moveTo>
                    <a:pt x="57150" y="393573"/>
                  </a:moveTo>
                  <a:lnTo>
                    <a:pt x="28575" y="393573"/>
                  </a:lnTo>
                  <a:lnTo>
                    <a:pt x="6223" y="375920"/>
                  </a:lnTo>
                  <a:cubicBezTo>
                    <a:pt x="13716" y="366395"/>
                    <a:pt x="26543" y="362712"/>
                    <a:pt x="37973" y="366649"/>
                  </a:cubicBezTo>
                  <a:cubicBezTo>
                    <a:pt x="49403" y="370586"/>
                    <a:pt x="57150" y="381381"/>
                    <a:pt x="57150" y="393573"/>
                  </a:cubicBezTo>
                  <a:cubicBezTo>
                    <a:pt x="57150" y="579374"/>
                    <a:pt x="207772" y="729996"/>
                    <a:pt x="393573" y="729996"/>
                  </a:cubicBezTo>
                  <a:cubicBezTo>
                    <a:pt x="579374" y="729996"/>
                    <a:pt x="729996" y="579374"/>
                    <a:pt x="729996" y="393573"/>
                  </a:cubicBezTo>
                  <a:lnTo>
                    <a:pt x="758571" y="393573"/>
                  </a:lnTo>
                  <a:lnTo>
                    <a:pt x="729996" y="393573"/>
                  </a:lnTo>
                  <a:cubicBezTo>
                    <a:pt x="729996" y="207772"/>
                    <a:pt x="579374" y="57150"/>
                    <a:pt x="393573" y="57150"/>
                  </a:cubicBezTo>
                  <a:lnTo>
                    <a:pt x="393573" y="28575"/>
                  </a:lnTo>
                  <a:lnTo>
                    <a:pt x="393573" y="57150"/>
                  </a:lnTo>
                  <a:cubicBezTo>
                    <a:pt x="207772" y="57150"/>
                    <a:pt x="57150" y="207772"/>
                    <a:pt x="57150" y="393573"/>
                  </a:cubicBezTo>
                  <a:close/>
                </a:path>
              </a:pathLst>
            </a:custGeom>
            <a:solidFill>
              <a:srgbClr val="FFFFFF"/>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14" name="Freeform 14"/>
          <p:cNvSpPr/>
          <p:nvPr/>
        </p:nvSpPr>
        <p:spPr>
          <a:xfrm>
            <a:off x="3082250" y="5012201"/>
            <a:ext cx="731377" cy="731379"/>
          </a:xfrm>
          <a:custGeom>
            <a:avLst/>
            <a:gdLst/>
            <a:ahLst/>
            <a:cxnLst/>
            <a:rect l="l" t="t" r="r" b="b"/>
            <a:pathLst>
              <a:path w="1462754" h="1462757">
                <a:moveTo>
                  <a:pt x="0" y="0"/>
                </a:moveTo>
                <a:lnTo>
                  <a:pt x="1462754" y="0"/>
                </a:lnTo>
                <a:lnTo>
                  <a:pt x="1462754" y="1462757"/>
                </a:lnTo>
                <a:lnTo>
                  <a:pt x="0" y="146275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15" name="Group 15"/>
          <p:cNvGrpSpPr/>
          <p:nvPr/>
        </p:nvGrpSpPr>
        <p:grpSpPr>
          <a:xfrm>
            <a:off x="4113104" y="1216831"/>
            <a:ext cx="4726201" cy="607759"/>
            <a:chOff x="0" y="0"/>
            <a:chExt cx="12603202" cy="1620690"/>
          </a:xfrm>
        </p:grpSpPr>
        <p:sp>
          <p:nvSpPr>
            <p:cNvPr id="16" name="Freeform 16"/>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E97132"/>
            </a:solidFill>
          </p:spPr>
          <p:txBody>
            <a:bodyPr/>
            <a:lstStyle/>
            <a:p>
              <a:pPr defTabSz="457200" fontAlgn="auto">
                <a:spcBef>
                  <a:spcPts val="0"/>
                </a:spcBef>
                <a:spcAft>
                  <a:spcPts val="0"/>
                </a:spcAft>
              </a:pPr>
              <a:endParaRPr lang="en-US" sz="900">
                <a:solidFill>
                  <a:prstClr val="black"/>
                </a:solidFill>
                <a:cs typeface="Times New Roman" panose="02020603050405020304" pitchFamily="18" charset="0"/>
              </a:endParaRPr>
            </a:p>
          </p:txBody>
        </p:sp>
      </p:grpSp>
      <p:sp>
        <p:nvSpPr>
          <p:cNvPr id="17" name="Freeform 17"/>
          <p:cNvSpPr/>
          <p:nvPr/>
        </p:nvSpPr>
        <p:spPr>
          <a:xfrm>
            <a:off x="4296951" y="1353577"/>
            <a:ext cx="334268" cy="334268"/>
          </a:xfrm>
          <a:custGeom>
            <a:avLst/>
            <a:gdLst/>
            <a:ahLst/>
            <a:cxnLst/>
            <a:rect l="l" t="t" r="r" b="b"/>
            <a:pathLst>
              <a:path w="668535" h="668535">
                <a:moveTo>
                  <a:pt x="0" y="0"/>
                </a:moveTo>
                <a:lnTo>
                  <a:pt x="668535" y="0"/>
                </a:lnTo>
                <a:lnTo>
                  <a:pt x="668535" y="668535"/>
                </a:lnTo>
                <a:lnTo>
                  <a:pt x="0" y="6685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18" name="Group 18"/>
          <p:cNvGrpSpPr/>
          <p:nvPr/>
        </p:nvGrpSpPr>
        <p:grpSpPr>
          <a:xfrm>
            <a:off x="4810304" y="1212068"/>
            <a:ext cx="4033764" cy="617284"/>
            <a:chOff x="0" y="0"/>
            <a:chExt cx="10756702" cy="1646090"/>
          </a:xfrm>
        </p:grpSpPr>
        <p:sp>
          <p:nvSpPr>
            <p:cNvPr id="19" name="Freeform 19"/>
            <p:cNvSpPr/>
            <p:nvPr/>
          </p:nvSpPr>
          <p:spPr>
            <a:xfrm>
              <a:off x="0" y="0"/>
              <a:ext cx="10756702" cy="1646090"/>
            </a:xfrm>
            <a:custGeom>
              <a:avLst/>
              <a:gdLst/>
              <a:ahLst/>
              <a:cxnLst/>
              <a:rect l="l" t="t" r="r" b="b"/>
              <a:pathLst>
                <a:path w="10756702" h="1646090">
                  <a:moveTo>
                    <a:pt x="0" y="0"/>
                  </a:moveTo>
                  <a:lnTo>
                    <a:pt x="10756702" y="0"/>
                  </a:lnTo>
                  <a:lnTo>
                    <a:pt x="1075670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20" name="TextBox 20"/>
            <p:cNvSpPr txBox="1"/>
            <p:nvPr/>
          </p:nvSpPr>
          <p:spPr>
            <a:xfrm>
              <a:off x="0" y="9525"/>
              <a:ext cx="10756702"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People will pay more for eco-friendly products</a:t>
              </a:r>
            </a:p>
          </p:txBody>
        </p:sp>
      </p:grpSp>
      <p:grpSp>
        <p:nvGrpSpPr>
          <p:cNvPr id="21" name="Group 21"/>
          <p:cNvGrpSpPr/>
          <p:nvPr/>
        </p:nvGrpSpPr>
        <p:grpSpPr>
          <a:xfrm>
            <a:off x="4113104" y="1976530"/>
            <a:ext cx="4726201" cy="607759"/>
            <a:chOff x="0" y="0"/>
            <a:chExt cx="12603202" cy="1620690"/>
          </a:xfrm>
        </p:grpSpPr>
        <p:sp>
          <p:nvSpPr>
            <p:cNvPr id="22" name="Freeform 22"/>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196B24"/>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23" name="Freeform 23"/>
          <p:cNvSpPr/>
          <p:nvPr/>
        </p:nvSpPr>
        <p:spPr>
          <a:xfrm>
            <a:off x="4296951" y="2113276"/>
            <a:ext cx="334268" cy="334268"/>
          </a:xfrm>
          <a:custGeom>
            <a:avLst/>
            <a:gdLst/>
            <a:ahLst/>
            <a:cxnLst/>
            <a:rect l="l" t="t" r="r" b="b"/>
            <a:pathLst>
              <a:path w="668535" h="668535">
                <a:moveTo>
                  <a:pt x="0" y="0"/>
                </a:moveTo>
                <a:lnTo>
                  <a:pt x="668535" y="0"/>
                </a:lnTo>
                <a:lnTo>
                  <a:pt x="668535" y="668534"/>
                </a:lnTo>
                <a:lnTo>
                  <a:pt x="0" y="6685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24" name="Group 24"/>
          <p:cNvGrpSpPr/>
          <p:nvPr/>
        </p:nvGrpSpPr>
        <p:grpSpPr>
          <a:xfrm>
            <a:off x="4810304" y="1971767"/>
            <a:ext cx="4033764" cy="617284"/>
            <a:chOff x="0" y="0"/>
            <a:chExt cx="10756702" cy="1646090"/>
          </a:xfrm>
        </p:grpSpPr>
        <p:sp>
          <p:nvSpPr>
            <p:cNvPr id="25" name="Freeform 25"/>
            <p:cNvSpPr/>
            <p:nvPr/>
          </p:nvSpPr>
          <p:spPr>
            <a:xfrm>
              <a:off x="0" y="0"/>
              <a:ext cx="10756702" cy="1646090"/>
            </a:xfrm>
            <a:custGeom>
              <a:avLst/>
              <a:gdLst/>
              <a:ahLst/>
              <a:cxnLst/>
              <a:rect l="l" t="t" r="r" b="b"/>
              <a:pathLst>
                <a:path w="10756702" h="1646090">
                  <a:moveTo>
                    <a:pt x="0" y="0"/>
                  </a:moveTo>
                  <a:lnTo>
                    <a:pt x="10756702" y="0"/>
                  </a:lnTo>
                  <a:lnTo>
                    <a:pt x="1075670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26" name="TextBox 26"/>
            <p:cNvSpPr txBox="1"/>
            <p:nvPr/>
          </p:nvSpPr>
          <p:spPr>
            <a:xfrm>
              <a:off x="0" y="9525"/>
              <a:ext cx="10756702"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Deeper brand loyalty – repeat customers</a:t>
              </a:r>
            </a:p>
          </p:txBody>
        </p:sp>
      </p:grpSp>
      <p:grpSp>
        <p:nvGrpSpPr>
          <p:cNvPr id="27" name="Group 27"/>
          <p:cNvGrpSpPr/>
          <p:nvPr/>
        </p:nvGrpSpPr>
        <p:grpSpPr>
          <a:xfrm>
            <a:off x="4113104" y="2736229"/>
            <a:ext cx="4726201" cy="607759"/>
            <a:chOff x="0" y="0"/>
            <a:chExt cx="12603202" cy="1620690"/>
          </a:xfrm>
        </p:grpSpPr>
        <p:sp>
          <p:nvSpPr>
            <p:cNvPr id="28" name="Freeform 28"/>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0F9ED5"/>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29" name="Freeform 29"/>
          <p:cNvSpPr/>
          <p:nvPr/>
        </p:nvSpPr>
        <p:spPr>
          <a:xfrm>
            <a:off x="4296951" y="2872975"/>
            <a:ext cx="334268" cy="334268"/>
          </a:xfrm>
          <a:custGeom>
            <a:avLst/>
            <a:gdLst/>
            <a:ahLst/>
            <a:cxnLst/>
            <a:rect l="l" t="t" r="r" b="b"/>
            <a:pathLst>
              <a:path w="668535" h="668535">
                <a:moveTo>
                  <a:pt x="0" y="0"/>
                </a:moveTo>
                <a:lnTo>
                  <a:pt x="668535" y="0"/>
                </a:lnTo>
                <a:lnTo>
                  <a:pt x="668535" y="668535"/>
                </a:lnTo>
                <a:lnTo>
                  <a:pt x="0" y="6685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30" name="Group 30"/>
          <p:cNvGrpSpPr/>
          <p:nvPr/>
        </p:nvGrpSpPr>
        <p:grpSpPr>
          <a:xfrm>
            <a:off x="4810304" y="2731466"/>
            <a:ext cx="4033764" cy="617284"/>
            <a:chOff x="0" y="0"/>
            <a:chExt cx="10756702" cy="1646090"/>
          </a:xfrm>
        </p:grpSpPr>
        <p:sp>
          <p:nvSpPr>
            <p:cNvPr id="31" name="Freeform 31"/>
            <p:cNvSpPr/>
            <p:nvPr/>
          </p:nvSpPr>
          <p:spPr>
            <a:xfrm>
              <a:off x="0" y="0"/>
              <a:ext cx="10756702" cy="1646090"/>
            </a:xfrm>
            <a:custGeom>
              <a:avLst/>
              <a:gdLst/>
              <a:ahLst/>
              <a:cxnLst/>
              <a:rect l="l" t="t" r="r" b="b"/>
              <a:pathLst>
                <a:path w="10756702" h="1646090">
                  <a:moveTo>
                    <a:pt x="0" y="0"/>
                  </a:moveTo>
                  <a:lnTo>
                    <a:pt x="10756702" y="0"/>
                  </a:lnTo>
                  <a:lnTo>
                    <a:pt x="1075670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32" name="TextBox 32"/>
            <p:cNvSpPr txBox="1"/>
            <p:nvPr/>
          </p:nvSpPr>
          <p:spPr>
            <a:xfrm>
              <a:off x="0" y="9525"/>
              <a:ext cx="10756702"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Reducing water, nutrient and energy costs can lower operational costs and improve profit margins</a:t>
              </a:r>
            </a:p>
          </p:txBody>
        </p:sp>
      </p:grpSp>
      <p:grpSp>
        <p:nvGrpSpPr>
          <p:cNvPr id="33" name="Group 33"/>
          <p:cNvGrpSpPr/>
          <p:nvPr/>
        </p:nvGrpSpPr>
        <p:grpSpPr>
          <a:xfrm>
            <a:off x="4113104" y="3495928"/>
            <a:ext cx="4726201" cy="607759"/>
            <a:chOff x="0" y="0"/>
            <a:chExt cx="12603202" cy="1620690"/>
          </a:xfrm>
        </p:grpSpPr>
        <p:sp>
          <p:nvSpPr>
            <p:cNvPr id="34" name="Freeform 34"/>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A02B93"/>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35" name="Freeform 35"/>
          <p:cNvSpPr/>
          <p:nvPr/>
        </p:nvSpPr>
        <p:spPr>
          <a:xfrm>
            <a:off x="4296951" y="3632674"/>
            <a:ext cx="334268" cy="334268"/>
          </a:xfrm>
          <a:custGeom>
            <a:avLst/>
            <a:gdLst/>
            <a:ahLst/>
            <a:cxnLst/>
            <a:rect l="l" t="t" r="r" b="b"/>
            <a:pathLst>
              <a:path w="668535" h="668535">
                <a:moveTo>
                  <a:pt x="0" y="0"/>
                </a:moveTo>
                <a:lnTo>
                  <a:pt x="668535" y="0"/>
                </a:lnTo>
                <a:lnTo>
                  <a:pt x="668535" y="668535"/>
                </a:lnTo>
                <a:lnTo>
                  <a:pt x="0" y="66853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36" name="Group 36"/>
          <p:cNvGrpSpPr/>
          <p:nvPr/>
        </p:nvGrpSpPr>
        <p:grpSpPr>
          <a:xfrm>
            <a:off x="4810304" y="3491165"/>
            <a:ext cx="4033764" cy="617284"/>
            <a:chOff x="0" y="0"/>
            <a:chExt cx="10756702" cy="1646090"/>
          </a:xfrm>
        </p:grpSpPr>
        <p:sp>
          <p:nvSpPr>
            <p:cNvPr id="37" name="Freeform 37"/>
            <p:cNvSpPr/>
            <p:nvPr/>
          </p:nvSpPr>
          <p:spPr>
            <a:xfrm>
              <a:off x="0" y="0"/>
              <a:ext cx="10756702" cy="1646090"/>
            </a:xfrm>
            <a:custGeom>
              <a:avLst/>
              <a:gdLst/>
              <a:ahLst/>
              <a:cxnLst/>
              <a:rect l="l" t="t" r="r" b="b"/>
              <a:pathLst>
                <a:path w="10756702" h="1646090">
                  <a:moveTo>
                    <a:pt x="0" y="0"/>
                  </a:moveTo>
                  <a:lnTo>
                    <a:pt x="10756702" y="0"/>
                  </a:lnTo>
                  <a:lnTo>
                    <a:pt x="1075670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38" name="TextBox 38"/>
            <p:cNvSpPr txBox="1"/>
            <p:nvPr/>
          </p:nvSpPr>
          <p:spPr>
            <a:xfrm>
              <a:off x="0" y="9525"/>
              <a:ext cx="10756702"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Additional revenue streams through waste products</a:t>
              </a:r>
            </a:p>
          </p:txBody>
        </p:sp>
      </p:grpSp>
      <p:grpSp>
        <p:nvGrpSpPr>
          <p:cNvPr id="39" name="Group 39"/>
          <p:cNvGrpSpPr/>
          <p:nvPr/>
        </p:nvGrpSpPr>
        <p:grpSpPr>
          <a:xfrm>
            <a:off x="4113104" y="4255627"/>
            <a:ext cx="4726201" cy="607759"/>
            <a:chOff x="0" y="0"/>
            <a:chExt cx="12603202" cy="1620690"/>
          </a:xfrm>
        </p:grpSpPr>
        <p:sp>
          <p:nvSpPr>
            <p:cNvPr id="40" name="Freeform 40"/>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4EA72E"/>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41" name="Freeform 41"/>
          <p:cNvSpPr/>
          <p:nvPr/>
        </p:nvSpPr>
        <p:spPr>
          <a:xfrm>
            <a:off x="4296951" y="4392373"/>
            <a:ext cx="334268" cy="334268"/>
          </a:xfrm>
          <a:custGeom>
            <a:avLst/>
            <a:gdLst/>
            <a:ahLst/>
            <a:cxnLst/>
            <a:rect l="l" t="t" r="r" b="b"/>
            <a:pathLst>
              <a:path w="668535" h="668535">
                <a:moveTo>
                  <a:pt x="0" y="0"/>
                </a:moveTo>
                <a:lnTo>
                  <a:pt x="668535" y="0"/>
                </a:lnTo>
                <a:lnTo>
                  <a:pt x="668535" y="668535"/>
                </a:lnTo>
                <a:lnTo>
                  <a:pt x="0" y="66853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42" name="Group 42"/>
          <p:cNvGrpSpPr/>
          <p:nvPr/>
        </p:nvGrpSpPr>
        <p:grpSpPr>
          <a:xfrm>
            <a:off x="4810304" y="4250865"/>
            <a:ext cx="2136315" cy="617284"/>
            <a:chOff x="0" y="0"/>
            <a:chExt cx="5696840" cy="1646090"/>
          </a:xfrm>
        </p:grpSpPr>
        <p:sp>
          <p:nvSpPr>
            <p:cNvPr id="43" name="Freeform 43"/>
            <p:cNvSpPr/>
            <p:nvPr/>
          </p:nvSpPr>
          <p:spPr>
            <a:xfrm>
              <a:off x="0" y="0"/>
              <a:ext cx="5696840" cy="1646090"/>
            </a:xfrm>
            <a:custGeom>
              <a:avLst/>
              <a:gdLst/>
              <a:ahLst/>
              <a:cxnLst/>
              <a:rect l="l" t="t" r="r" b="b"/>
              <a:pathLst>
                <a:path w="5696840" h="1646090">
                  <a:moveTo>
                    <a:pt x="0" y="0"/>
                  </a:moveTo>
                  <a:lnTo>
                    <a:pt x="5696840" y="0"/>
                  </a:lnTo>
                  <a:lnTo>
                    <a:pt x="5696840"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4" name="TextBox 44"/>
            <p:cNvSpPr txBox="1"/>
            <p:nvPr/>
          </p:nvSpPr>
          <p:spPr>
            <a:xfrm>
              <a:off x="0" y="9525"/>
              <a:ext cx="5696840"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Employee engagement and retention</a:t>
              </a:r>
            </a:p>
          </p:txBody>
        </p:sp>
      </p:grpSp>
      <p:grpSp>
        <p:nvGrpSpPr>
          <p:cNvPr id="45" name="Group 45"/>
          <p:cNvGrpSpPr/>
          <p:nvPr/>
        </p:nvGrpSpPr>
        <p:grpSpPr>
          <a:xfrm>
            <a:off x="6937094" y="4250865"/>
            <a:ext cx="1906974" cy="617284"/>
            <a:chOff x="0" y="0"/>
            <a:chExt cx="5085262" cy="1646090"/>
          </a:xfrm>
        </p:grpSpPr>
        <p:sp>
          <p:nvSpPr>
            <p:cNvPr id="46" name="Freeform 46"/>
            <p:cNvSpPr/>
            <p:nvPr/>
          </p:nvSpPr>
          <p:spPr>
            <a:xfrm>
              <a:off x="0" y="0"/>
              <a:ext cx="5085262" cy="1646090"/>
            </a:xfrm>
            <a:custGeom>
              <a:avLst/>
              <a:gdLst/>
              <a:ahLst/>
              <a:cxnLst/>
              <a:rect l="l" t="t" r="r" b="b"/>
              <a:pathLst>
                <a:path w="5085262" h="1646090">
                  <a:moveTo>
                    <a:pt x="0" y="0"/>
                  </a:moveTo>
                  <a:lnTo>
                    <a:pt x="5085262" y="0"/>
                  </a:lnTo>
                  <a:lnTo>
                    <a:pt x="508526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7" name="TextBox 47"/>
            <p:cNvSpPr txBox="1"/>
            <p:nvPr/>
          </p:nvSpPr>
          <p:spPr>
            <a:xfrm>
              <a:off x="0" y="0"/>
              <a:ext cx="5085262" cy="1646090"/>
            </a:xfrm>
            <a:prstGeom prst="rect">
              <a:avLst/>
            </a:prstGeom>
          </p:spPr>
          <p:txBody>
            <a:bodyPr lIns="0" tIns="0" rIns="0" bIns="0" rtlCol="0" anchor="ctr"/>
            <a:lstStyle/>
            <a:p>
              <a:pPr defTabSz="457200" fontAlgn="auto">
                <a:lnSpc>
                  <a:spcPts val="972"/>
                </a:lnSpc>
                <a:spcBef>
                  <a:spcPts val="0"/>
                </a:spcBef>
                <a:spcAft>
                  <a:spcPts val="0"/>
                </a:spcAft>
              </a:pPr>
              <a:r>
                <a:rPr lang="en-US" sz="1100" dirty="0">
                  <a:solidFill>
                    <a:srgbClr val="000000"/>
                  </a:solidFill>
                  <a:ea typeface="Arimo"/>
                  <a:cs typeface="Times New Roman" panose="02020603050405020304" pitchFamily="18" charset="0"/>
                  <a:sym typeface="Arimo"/>
                </a:rPr>
                <a:t>Younger people want to work for companies with strong commitments to sustainability</a:t>
              </a:r>
            </a:p>
          </p:txBody>
        </p:sp>
      </p:grpSp>
      <p:grpSp>
        <p:nvGrpSpPr>
          <p:cNvPr id="48" name="Group 48"/>
          <p:cNvGrpSpPr/>
          <p:nvPr/>
        </p:nvGrpSpPr>
        <p:grpSpPr>
          <a:xfrm>
            <a:off x="4113104" y="5015326"/>
            <a:ext cx="4726201" cy="607759"/>
            <a:chOff x="0" y="0"/>
            <a:chExt cx="12603202" cy="1620690"/>
          </a:xfrm>
        </p:grpSpPr>
        <p:sp>
          <p:nvSpPr>
            <p:cNvPr id="49" name="Freeform 49"/>
            <p:cNvSpPr/>
            <p:nvPr/>
          </p:nvSpPr>
          <p:spPr>
            <a:xfrm>
              <a:off x="0" y="0"/>
              <a:ext cx="12603226" cy="1620647"/>
            </a:xfrm>
            <a:custGeom>
              <a:avLst/>
              <a:gdLst/>
              <a:ahLst/>
              <a:cxnLst/>
              <a:rect l="l" t="t" r="r" b="b"/>
              <a:pathLst>
                <a:path w="12603226" h="1620647">
                  <a:moveTo>
                    <a:pt x="0" y="162052"/>
                  </a:moveTo>
                  <a:cubicBezTo>
                    <a:pt x="0" y="72517"/>
                    <a:pt x="72517" y="0"/>
                    <a:pt x="162052" y="0"/>
                  </a:cubicBezTo>
                  <a:lnTo>
                    <a:pt x="12441174" y="0"/>
                  </a:lnTo>
                  <a:cubicBezTo>
                    <a:pt x="12530709" y="0"/>
                    <a:pt x="12603226" y="72517"/>
                    <a:pt x="12603226" y="162052"/>
                  </a:cubicBezTo>
                  <a:lnTo>
                    <a:pt x="12603226" y="1458595"/>
                  </a:lnTo>
                  <a:cubicBezTo>
                    <a:pt x="12603226" y="1548130"/>
                    <a:pt x="12530709" y="1620647"/>
                    <a:pt x="12441174" y="1620647"/>
                  </a:cubicBezTo>
                  <a:lnTo>
                    <a:pt x="162052" y="1620647"/>
                  </a:lnTo>
                  <a:cubicBezTo>
                    <a:pt x="72517" y="1620647"/>
                    <a:pt x="0" y="1548130"/>
                    <a:pt x="0" y="1458595"/>
                  </a:cubicBezTo>
                  <a:close/>
                </a:path>
              </a:pathLst>
            </a:custGeom>
            <a:solidFill>
              <a:srgbClr val="E97132"/>
            </a:solidFill>
          </p:spPr>
          <p:txBody>
            <a:bodyPr/>
            <a:lstStyle/>
            <a:p>
              <a:pPr defTabSz="457200" fontAlgn="auto">
                <a:spcBef>
                  <a:spcPts val="0"/>
                </a:spcBef>
                <a:spcAft>
                  <a:spcPts val="0"/>
                </a:spcAft>
              </a:pPr>
              <a:endParaRPr lang="en-US" sz="900">
                <a:solidFill>
                  <a:prstClr val="black"/>
                </a:solidFill>
                <a:latin typeface="Calibri"/>
              </a:endParaRPr>
            </a:p>
          </p:txBody>
        </p:sp>
      </p:grpSp>
      <p:sp>
        <p:nvSpPr>
          <p:cNvPr id="50" name="Freeform 50"/>
          <p:cNvSpPr/>
          <p:nvPr/>
        </p:nvSpPr>
        <p:spPr>
          <a:xfrm>
            <a:off x="4296951" y="5152072"/>
            <a:ext cx="334268" cy="334268"/>
          </a:xfrm>
          <a:custGeom>
            <a:avLst/>
            <a:gdLst/>
            <a:ahLst/>
            <a:cxnLst/>
            <a:rect l="l" t="t" r="r" b="b"/>
            <a:pathLst>
              <a:path w="668535" h="668535">
                <a:moveTo>
                  <a:pt x="0" y="0"/>
                </a:moveTo>
                <a:lnTo>
                  <a:pt x="668535" y="0"/>
                </a:lnTo>
                <a:lnTo>
                  <a:pt x="668535" y="668534"/>
                </a:lnTo>
                <a:lnTo>
                  <a:pt x="0" y="66853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51" name="Group 51"/>
          <p:cNvGrpSpPr/>
          <p:nvPr/>
        </p:nvGrpSpPr>
        <p:grpSpPr>
          <a:xfrm>
            <a:off x="4810304" y="5010564"/>
            <a:ext cx="4033764" cy="617284"/>
            <a:chOff x="0" y="0"/>
            <a:chExt cx="10756702" cy="1646090"/>
          </a:xfrm>
        </p:grpSpPr>
        <p:sp>
          <p:nvSpPr>
            <p:cNvPr id="52" name="Freeform 52"/>
            <p:cNvSpPr/>
            <p:nvPr/>
          </p:nvSpPr>
          <p:spPr>
            <a:xfrm>
              <a:off x="0" y="0"/>
              <a:ext cx="10756702" cy="1646090"/>
            </a:xfrm>
            <a:custGeom>
              <a:avLst/>
              <a:gdLst/>
              <a:ahLst/>
              <a:cxnLst/>
              <a:rect l="l" t="t" r="r" b="b"/>
              <a:pathLst>
                <a:path w="10756702" h="1646090">
                  <a:moveTo>
                    <a:pt x="0" y="0"/>
                  </a:moveTo>
                  <a:lnTo>
                    <a:pt x="10756702" y="0"/>
                  </a:lnTo>
                  <a:lnTo>
                    <a:pt x="10756702" y="1646090"/>
                  </a:lnTo>
                  <a:lnTo>
                    <a:pt x="0" y="164609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53" name="TextBox 53"/>
            <p:cNvSpPr txBox="1"/>
            <p:nvPr/>
          </p:nvSpPr>
          <p:spPr>
            <a:xfrm>
              <a:off x="0" y="9525"/>
              <a:ext cx="10756702" cy="1636565"/>
            </a:xfrm>
            <a:prstGeom prst="rect">
              <a:avLst/>
            </a:prstGeom>
          </p:spPr>
          <p:txBody>
            <a:bodyPr lIns="0" tIns="0" rIns="0" bIns="0" rtlCol="0" anchor="ctr"/>
            <a:lstStyle/>
            <a:p>
              <a:pPr defTabSz="457200" fontAlgn="auto">
                <a:lnSpc>
                  <a:spcPts val="1458"/>
                </a:lnSpc>
                <a:spcBef>
                  <a:spcPts val="0"/>
                </a:spcBef>
                <a:spcAft>
                  <a:spcPts val="0"/>
                </a:spcAft>
              </a:pPr>
              <a:r>
                <a:rPr lang="en-US" sz="1500" dirty="0">
                  <a:solidFill>
                    <a:srgbClr val="000000"/>
                  </a:solidFill>
                  <a:ea typeface="Arimo"/>
                  <a:cs typeface="Times New Roman" panose="02020603050405020304" pitchFamily="18" charset="0"/>
                  <a:sym typeface="Arimo"/>
                </a:rPr>
                <a:t>Long-term stability</a:t>
              </a:r>
            </a:p>
          </p:txBody>
        </p:sp>
      </p:grpSp>
      <p:sp>
        <p:nvSpPr>
          <p:cNvPr id="54" name="Freeform 54"/>
          <p:cNvSpPr/>
          <p:nvPr/>
        </p:nvSpPr>
        <p:spPr>
          <a:xfrm>
            <a:off x="963308" y="3820509"/>
            <a:ext cx="1694645" cy="1448879"/>
          </a:xfrm>
          <a:custGeom>
            <a:avLst/>
            <a:gdLst/>
            <a:ahLst/>
            <a:cxnLst/>
            <a:rect l="l" t="t" r="r" b="b"/>
            <a:pathLst>
              <a:path w="3389289" h="2897757">
                <a:moveTo>
                  <a:pt x="0" y="0"/>
                </a:moveTo>
                <a:lnTo>
                  <a:pt x="3389289" y="0"/>
                </a:lnTo>
                <a:lnTo>
                  <a:pt x="3389289" y="2897757"/>
                </a:lnTo>
                <a:lnTo>
                  <a:pt x="0" y="2897757"/>
                </a:lnTo>
                <a:lnTo>
                  <a:pt x="0" y="0"/>
                </a:lnTo>
                <a:close/>
              </a:path>
            </a:pathLst>
          </a:custGeom>
          <a:blipFill>
            <a:blip r:embed="rId10"/>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5" name="Rectangle 2970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ctrTitle"/>
          </p:nvPr>
        </p:nvSpPr>
        <p:spPr>
          <a:xfrm>
            <a:off x="628650" y="365125"/>
            <a:ext cx="7886700" cy="1860400"/>
          </a:xfrm>
        </p:spPr>
        <p:txBody>
          <a:bodyPr vert="horz" lIns="91440" tIns="45720" rIns="91440" bIns="45720" rtlCol="0" anchor="ctr">
            <a:normAutofit/>
          </a:bodyPr>
          <a:lstStyle/>
          <a:p>
            <a:pPr algn="l" eaLnBrk="1" hangingPunct="1">
              <a:lnSpc>
                <a:spcPct val="90000"/>
              </a:lnSpc>
            </a:pPr>
            <a:r>
              <a:rPr lang="en-US" sz="4200" kern="1200" dirty="0">
                <a:solidFill>
                  <a:schemeClr val="tx1"/>
                </a:solidFill>
                <a:latin typeface="+mj-lt"/>
                <a:ea typeface="+mj-ea"/>
                <a:cs typeface="+mj-cs"/>
              </a:rPr>
              <a:t>Currently </a:t>
            </a:r>
            <a:r>
              <a:rPr lang="en-US" sz="4200" b="1" kern="1200" dirty="0">
                <a:solidFill>
                  <a:schemeClr val="tx1"/>
                </a:solidFill>
                <a:latin typeface="+mj-lt"/>
                <a:ea typeface="+mj-ea"/>
                <a:cs typeface="+mj-cs"/>
              </a:rPr>
              <a:t>only a few</a:t>
            </a:r>
            <a:r>
              <a:rPr lang="en-US" sz="4200" kern="1200" dirty="0">
                <a:solidFill>
                  <a:schemeClr val="tx1"/>
                </a:solidFill>
                <a:latin typeface="+mj-lt"/>
                <a:ea typeface="+mj-ea"/>
                <a:cs typeface="+mj-cs"/>
              </a:rPr>
              <a:t> Commercially Viable Aquaponic Businesses Exist…but why?</a:t>
            </a:r>
          </a:p>
        </p:txBody>
      </p:sp>
      <p:pic>
        <p:nvPicPr>
          <p:cNvPr id="29698" name="Picture 2" descr="http://www.baby-m.net/wp-content/uploads/2009/12/no-money.jpg"/>
          <p:cNvPicPr>
            <a:picLocks noChangeAspect="1" noChangeArrowheads="1"/>
          </p:cNvPicPr>
          <p:nvPr/>
        </p:nvPicPr>
        <p:blipFill>
          <a:blip r:embed="rId2" cstate="print"/>
          <a:stretch>
            <a:fillRect/>
          </a:stretch>
        </p:blipFill>
        <p:spPr bwMode="auto">
          <a:xfrm>
            <a:off x="243025" y="2365285"/>
            <a:ext cx="4156996" cy="3938756"/>
          </a:xfrm>
          <a:prstGeom prst="rect">
            <a:avLst/>
          </a:prstGeom>
          <a:noFill/>
        </p:spPr>
      </p:pic>
      <p:pic>
        <p:nvPicPr>
          <p:cNvPr id="29700" name="Picture 4" descr="http://ts2.mm.bing.net/th?id=HN.608021198711425159&amp;pid=1.7"/>
          <p:cNvPicPr>
            <a:picLocks noChangeAspect="1" noChangeArrowheads="1"/>
          </p:cNvPicPr>
          <p:nvPr/>
        </p:nvPicPr>
        <p:blipFill>
          <a:blip r:embed="rId3" cstate="print"/>
          <a:stretch>
            <a:fillRect/>
          </a:stretch>
        </p:blipFill>
        <p:spPr bwMode="auto">
          <a:xfrm>
            <a:off x="4636878" y="2593470"/>
            <a:ext cx="4371196" cy="3482386"/>
          </a:xfrm>
          <a:prstGeom prst="rect">
            <a:avLst/>
          </a:prstGeom>
          <a:noFill/>
        </p:spPr>
      </p:pic>
    </p:spTree>
    <p:extLst>
      <p:ext uri="{BB962C8B-B14F-4D97-AF65-F5344CB8AC3E}">
        <p14:creationId xmlns:p14="http://schemas.microsoft.com/office/powerpoint/2010/main" val="1306447635"/>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82B4-19FE-45A3-B54E-02E7D10C1ACF}"/>
              </a:ext>
            </a:extLst>
          </p:cNvPr>
          <p:cNvSpPr>
            <a:spLocks noGrp="1"/>
          </p:cNvSpPr>
          <p:nvPr>
            <p:ph type="title"/>
          </p:nvPr>
        </p:nvSpPr>
        <p:spPr>
          <a:xfrm>
            <a:off x="4800600" y="381000"/>
            <a:ext cx="4114800" cy="1616203"/>
          </a:xfrm>
        </p:spPr>
        <p:txBody>
          <a:bodyPr anchor="b">
            <a:noAutofit/>
          </a:bodyPr>
          <a:lstStyle/>
          <a:p>
            <a:pPr>
              <a:lnSpc>
                <a:spcPct val="90000"/>
              </a:lnSpc>
            </a:pPr>
            <a:r>
              <a:rPr lang="en-US" sz="3000" b="1" dirty="0"/>
              <a:t>Reasons Why Many Commercial Aquaponics Farms Fail?</a:t>
            </a:r>
          </a:p>
        </p:txBody>
      </p:sp>
      <p:pic>
        <p:nvPicPr>
          <p:cNvPr id="5" name="Picture 4" descr="Ships at sea">
            <a:extLst>
              <a:ext uri="{FF2B5EF4-FFF2-40B4-BE49-F238E27FC236}">
                <a16:creationId xmlns:a16="http://schemas.microsoft.com/office/drawing/2014/main" id="{0E6FC1F0-A4CE-182A-0DD1-4A5703F7C6E6}"/>
              </a:ext>
            </a:extLst>
          </p:cNvPr>
          <p:cNvPicPr>
            <a:picLocks noChangeAspect="1"/>
          </p:cNvPicPr>
          <p:nvPr/>
        </p:nvPicPr>
        <p:blipFill rotWithShape="1">
          <a:blip r:embed="rId2"/>
          <a:srcRect l="29724" r="25776" b="-1"/>
          <a:stretch/>
        </p:blipFill>
        <p:spPr>
          <a:xfrm>
            <a:off x="20" y="10"/>
            <a:ext cx="4571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D2312BF-DA95-45C8-A9FD-AF25CCDC235B}"/>
              </a:ext>
            </a:extLst>
          </p:cNvPr>
          <p:cNvSpPr>
            <a:spLocks noGrp="1"/>
          </p:cNvSpPr>
          <p:nvPr>
            <p:ph idx="1"/>
          </p:nvPr>
        </p:nvSpPr>
        <p:spPr>
          <a:xfrm>
            <a:off x="4876800" y="2209800"/>
            <a:ext cx="4038600" cy="4648200"/>
          </a:xfrm>
        </p:spPr>
        <p:txBody>
          <a:bodyPr anchor="t">
            <a:normAutofit/>
          </a:bodyPr>
          <a:lstStyle/>
          <a:p>
            <a:r>
              <a:rPr lang="en-US" sz="2000" dirty="0"/>
              <a:t>Focus too heavily on fish production</a:t>
            </a:r>
          </a:p>
          <a:p>
            <a:r>
              <a:rPr lang="en-US" sz="2000" dirty="0"/>
              <a:t>High capital and Operating costs</a:t>
            </a:r>
          </a:p>
          <a:p>
            <a:r>
              <a:rPr lang="en-US" sz="2000" dirty="0"/>
              <a:t>Poorly designed systems</a:t>
            </a:r>
          </a:p>
          <a:p>
            <a:r>
              <a:rPr lang="en-US" sz="2000" dirty="0"/>
              <a:t>Marketing issues</a:t>
            </a:r>
          </a:p>
          <a:p>
            <a:pPr lvl="1"/>
            <a:r>
              <a:rPr lang="en-US" sz="2000" dirty="0"/>
              <a:t>Underselling product, not understanding market</a:t>
            </a:r>
          </a:p>
          <a:p>
            <a:r>
              <a:rPr lang="en-US" sz="2000" dirty="0"/>
              <a:t>Poor nutrient management</a:t>
            </a:r>
          </a:p>
          <a:p>
            <a:r>
              <a:rPr lang="en-US" sz="2000" dirty="0"/>
              <a:t>Increased complexity</a:t>
            </a:r>
          </a:p>
          <a:p>
            <a:pPr lvl="1"/>
            <a:r>
              <a:rPr lang="en-US" sz="2000" dirty="0"/>
              <a:t>Lack of necessary skills to manage and operate</a:t>
            </a:r>
          </a:p>
          <a:p>
            <a:endParaRPr lang="en-US" sz="1700" dirty="0"/>
          </a:p>
        </p:txBody>
      </p:sp>
    </p:spTree>
    <p:extLst>
      <p:ext uri="{BB962C8B-B14F-4D97-AF65-F5344CB8AC3E}">
        <p14:creationId xmlns:p14="http://schemas.microsoft.com/office/powerpoint/2010/main" val="1184369009"/>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AC4D-E65A-206C-9619-2D4351B780CE}"/>
              </a:ext>
            </a:extLst>
          </p:cNvPr>
          <p:cNvSpPr>
            <a:spLocks noGrp="1"/>
          </p:cNvSpPr>
          <p:nvPr>
            <p:ph type="title"/>
          </p:nvPr>
        </p:nvSpPr>
        <p:spPr>
          <a:xfrm>
            <a:off x="360759" y="3752849"/>
            <a:ext cx="2468166" cy="2452687"/>
          </a:xfrm>
        </p:spPr>
        <p:txBody>
          <a:bodyPr anchor="ctr">
            <a:normAutofit/>
          </a:bodyPr>
          <a:lstStyle/>
          <a:p>
            <a:r>
              <a:rPr lang="en-US" sz="3100" b="1" dirty="0"/>
              <a:t>Aquaponics is Not Just a Production System</a:t>
            </a:r>
          </a:p>
        </p:txBody>
      </p:sp>
      <p:pic>
        <p:nvPicPr>
          <p:cNvPr id="5" name="Picture 4">
            <a:extLst>
              <a:ext uri="{FF2B5EF4-FFF2-40B4-BE49-F238E27FC236}">
                <a16:creationId xmlns:a16="http://schemas.microsoft.com/office/drawing/2014/main" id="{D45706B8-6976-4AD3-9311-1FD2FE418229}"/>
              </a:ext>
            </a:extLst>
          </p:cNvPr>
          <p:cNvPicPr>
            <a:picLocks noChangeAspect="1"/>
          </p:cNvPicPr>
          <p:nvPr/>
        </p:nvPicPr>
        <p:blipFill>
          <a:blip r:embed="rId2">
            <a:extLst>
              <a:ext uri="{28A0092B-C50C-407E-A947-70E740481C1C}">
                <a14:useLocalDpi xmlns:a14="http://schemas.microsoft.com/office/drawing/2010/main" val="0"/>
              </a:ext>
            </a:extLst>
          </a:blip>
          <a:srcRect t="12367" b="33527"/>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3B8746A-7CDD-D469-A056-077F86571005}"/>
              </a:ext>
            </a:extLst>
          </p:cNvPr>
          <p:cNvSpPr>
            <a:spLocks noGrp="1"/>
          </p:cNvSpPr>
          <p:nvPr>
            <p:ph idx="1"/>
          </p:nvPr>
        </p:nvSpPr>
        <p:spPr>
          <a:xfrm>
            <a:off x="3169181" y="3752849"/>
            <a:ext cx="5614060" cy="2876551"/>
          </a:xfrm>
        </p:spPr>
        <p:txBody>
          <a:bodyPr anchor="ctr">
            <a:normAutofit lnSpcReduction="10000"/>
          </a:bodyPr>
          <a:lstStyle/>
          <a:p>
            <a:pPr marL="0" indent="0">
              <a:buNone/>
            </a:pPr>
            <a:r>
              <a:rPr lang="en-US" sz="2400" b="1" dirty="0"/>
              <a:t>It is a platform for:</a:t>
            </a:r>
          </a:p>
          <a:p>
            <a:r>
              <a:rPr lang="en-US" sz="2000" dirty="0"/>
              <a:t>Circular Nutrient Management</a:t>
            </a:r>
          </a:p>
          <a:p>
            <a:pPr marL="0" indent="0">
              <a:buNone/>
            </a:pPr>
            <a:endParaRPr lang="en-US" sz="2000" dirty="0"/>
          </a:p>
          <a:p>
            <a:r>
              <a:rPr lang="en-US" sz="2000" dirty="0"/>
              <a:t>Biological Innovation</a:t>
            </a:r>
          </a:p>
          <a:p>
            <a:pPr marL="0" indent="0">
              <a:buNone/>
            </a:pPr>
            <a:endParaRPr lang="en-US" sz="2000" dirty="0"/>
          </a:p>
          <a:p>
            <a:r>
              <a:rPr lang="en-US" sz="2000" dirty="0"/>
              <a:t>Waste Valorization</a:t>
            </a:r>
          </a:p>
          <a:p>
            <a:pPr marL="0" indent="0">
              <a:buNone/>
            </a:pPr>
            <a:endParaRPr lang="en-US" sz="2000" dirty="0"/>
          </a:p>
          <a:p>
            <a:r>
              <a:rPr lang="en-US" sz="2000" dirty="0"/>
              <a:t>New Revenue Streams</a:t>
            </a:r>
          </a:p>
        </p:txBody>
      </p:sp>
    </p:spTree>
    <p:extLst>
      <p:ext uri="{BB962C8B-B14F-4D97-AF65-F5344CB8AC3E}">
        <p14:creationId xmlns:p14="http://schemas.microsoft.com/office/powerpoint/2010/main" val="188931920"/>
      </p:ext>
    </p:extLst>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FEDEEF-6E20-7423-5C8D-1249D7997A99}"/>
              </a:ext>
            </a:extLst>
          </p:cNvPr>
          <p:cNvPicPr>
            <a:picLocks noChangeAspect="1"/>
          </p:cNvPicPr>
          <p:nvPr/>
        </p:nvPicPr>
        <p:blipFill>
          <a:blip r:embed="rId2">
            <a:duotone>
              <a:schemeClr val="bg2">
                <a:shade val="45000"/>
                <a:satMod val="135000"/>
              </a:schemeClr>
              <a:prstClr val="white"/>
            </a:duotone>
          </a:blip>
          <a:srcRect l="7284" t="2916" r="15048" b="-1"/>
          <a:stretch/>
        </p:blipFill>
        <p:spPr>
          <a:xfrm>
            <a:off x="20" y="10"/>
            <a:ext cx="9143980" cy="6857990"/>
          </a:xfrm>
          <a:prstGeom prst="rect">
            <a:avLst/>
          </a:prstGeom>
        </p:spPr>
      </p:pic>
      <p:sp>
        <p:nvSpPr>
          <p:cNvPr id="21" name="Rectangle 2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950F7-1FB1-FBBC-AA9F-44B79CBA7FEB}"/>
              </a:ext>
            </a:extLst>
          </p:cNvPr>
          <p:cNvSpPr>
            <a:spLocks noGrp="1"/>
          </p:cNvSpPr>
          <p:nvPr>
            <p:ph type="title"/>
          </p:nvPr>
        </p:nvSpPr>
        <p:spPr>
          <a:xfrm>
            <a:off x="628650" y="365125"/>
            <a:ext cx="7886700" cy="1325563"/>
          </a:xfrm>
        </p:spPr>
        <p:txBody>
          <a:bodyPr>
            <a:normAutofit/>
          </a:bodyPr>
          <a:lstStyle/>
          <a:p>
            <a:pPr>
              <a:lnSpc>
                <a:spcPct val="90000"/>
              </a:lnSpc>
            </a:pPr>
            <a:r>
              <a:rPr lang="en-US" sz="3700" b="1" dirty="0"/>
              <a:t>Large Aquaponics Farms that Have Gone out of Business in Recent Years</a:t>
            </a:r>
          </a:p>
        </p:txBody>
      </p:sp>
      <p:graphicFrame>
        <p:nvGraphicFramePr>
          <p:cNvPr id="6" name="Rectangle 1">
            <a:extLst>
              <a:ext uri="{FF2B5EF4-FFF2-40B4-BE49-F238E27FC236}">
                <a16:creationId xmlns:a16="http://schemas.microsoft.com/office/drawing/2014/main" id="{102E446C-BC01-AC80-506E-CBB0D7AE7F8C}"/>
              </a:ext>
            </a:extLst>
          </p:cNvPr>
          <p:cNvGraphicFramePr>
            <a:graphicFrameLocks noGrp="1"/>
          </p:cNvGraphicFramePr>
          <p:nvPr>
            <p:ph idx="1"/>
            <p:extLst>
              <p:ext uri="{D42A27DB-BD31-4B8C-83A1-F6EECF244321}">
                <p14:modId xmlns:p14="http://schemas.microsoft.com/office/powerpoint/2010/main" val="1552838783"/>
              </p:ext>
            </p:extLst>
          </p:nvPr>
        </p:nvGraphicFramePr>
        <p:xfrm>
          <a:off x="228600" y="1524000"/>
          <a:ext cx="8686800" cy="510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224430"/>
      </p:ext>
    </p:extLst>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C2FD9E-36E0-4A9B-8B4A-16239A2D560F}"/>
              </a:ext>
            </a:extLst>
          </p:cNvPr>
          <p:cNvSpPr>
            <a:spLocks noGrp="1"/>
          </p:cNvSpPr>
          <p:nvPr>
            <p:ph type="title"/>
          </p:nvPr>
        </p:nvSpPr>
        <p:spPr>
          <a:xfrm>
            <a:off x="381000" y="304801"/>
            <a:ext cx="3234982" cy="2286000"/>
          </a:xfrm>
        </p:spPr>
        <p:txBody>
          <a:bodyPr anchor="b">
            <a:normAutofit/>
          </a:bodyPr>
          <a:lstStyle/>
          <a:p>
            <a:r>
              <a:rPr lang="en-US" b="1" dirty="0"/>
              <a:t>Superior Fresh Aquaponics</a:t>
            </a:r>
          </a:p>
        </p:txBody>
      </p:sp>
      <p:pic>
        <p:nvPicPr>
          <p:cNvPr id="7" name="Picture 6">
            <a:extLst>
              <a:ext uri="{FF2B5EF4-FFF2-40B4-BE49-F238E27FC236}">
                <a16:creationId xmlns:a16="http://schemas.microsoft.com/office/drawing/2014/main" id="{0FEC6FDD-50A3-4EB7-81DE-54B9F58C1457}"/>
              </a:ext>
            </a:extLst>
          </p:cNvPr>
          <p:cNvPicPr>
            <a:picLocks noChangeAspect="1"/>
          </p:cNvPicPr>
          <p:nvPr/>
        </p:nvPicPr>
        <p:blipFill rotWithShape="1">
          <a:blip r:embed="rId3"/>
          <a:srcRect t="2169" r="3" b="4412"/>
          <a:stretch/>
        </p:blipFill>
        <p:spPr>
          <a:xfrm>
            <a:off x="3889915" y="163646"/>
            <a:ext cx="5105027" cy="2623097"/>
          </a:xfrm>
          <a:prstGeom prst="rect">
            <a:avLst/>
          </a:prstGeom>
        </p:spPr>
      </p:pic>
      <p:sp>
        <p:nvSpPr>
          <p:cNvPr id="3" name="Content Placeholder 2">
            <a:extLst>
              <a:ext uri="{FF2B5EF4-FFF2-40B4-BE49-F238E27FC236}">
                <a16:creationId xmlns:a16="http://schemas.microsoft.com/office/drawing/2014/main" id="{B8D8EE43-10A9-4A9F-BA3F-1E7DEC79AD5B}"/>
              </a:ext>
            </a:extLst>
          </p:cNvPr>
          <p:cNvSpPr>
            <a:spLocks noGrp="1"/>
          </p:cNvSpPr>
          <p:nvPr>
            <p:ph idx="1"/>
          </p:nvPr>
        </p:nvSpPr>
        <p:spPr>
          <a:xfrm>
            <a:off x="149057" y="2895602"/>
            <a:ext cx="3740857" cy="3413926"/>
          </a:xfrm>
        </p:spPr>
        <p:txBody>
          <a:bodyPr>
            <a:noAutofit/>
          </a:bodyPr>
          <a:lstStyle/>
          <a:p>
            <a:r>
              <a:rPr lang="en-US" sz="1800" dirty="0"/>
              <a:t>Largest aquaponics farm in the world</a:t>
            </a:r>
          </a:p>
          <a:p>
            <a:pPr lvl="1"/>
            <a:r>
              <a:rPr lang="en-US" sz="1800" dirty="0"/>
              <a:t>Considered the Gold Standard for large-scale aquaponics operations</a:t>
            </a:r>
          </a:p>
          <a:p>
            <a:pPr marL="0" indent="0">
              <a:buNone/>
            </a:pPr>
            <a:endParaRPr lang="en-US" sz="1800" dirty="0"/>
          </a:p>
          <a:p>
            <a:r>
              <a:rPr lang="en-US" sz="1800" dirty="0"/>
              <a:t>1</a:t>
            </a:r>
            <a:r>
              <a:rPr lang="en-US" sz="1800" baseline="30000" dirty="0"/>
              <a:t>st</a:t>
            </a:r>
            <a:r>
              <a:rPr lang="en-US" sz="1800" dirty="0"/>
              <a:t> landlocked Atlantic salmon farm in the U.S. using RAS technologies</a:t>
            </a:r>
          </a:p>
          <a:p>
            <a:pPr marL="0" indent="0">
              <a:buNone/>
            </a:pPr>
            <a:endParaRPr lang="en-US" sz="1800" dirty="0"/>
          </a:p>
          <a:p>
            <a:r>
              <a:rPr lang="en-US" sz="1800" dirty="0"/>
              <a:t>FCR = 1.1</a:t>
            </a:r>
          </a:p>
          <a:p>
            <a:pPr marL="0" indent="0">
              <a:buNone/>
            </a:pPr>
            <a:r>
              <a:rPr lang="en-US" sz="1800" dirty="0"/>
              <a:t>          (FCR = Feed Conversion Ratio)</a:t>
            </a:r>
          </a:p>
          <a:p>
            <a:endParaRPr lang="en-US" sz="1800" dirty="0"/>
          </a:p>
        </p:txBody>
      </p:sp>
      <p:pic>
        <p:nvPicPr>
          <p:cNvPr id="8" name="Picture 7">
            <a:extLst>
              <a:ext uri="{FF2B5EF4-FFF2-40B4-BE49-F238E27FC236}">
                <a16:creationId xmlns:a16="http://schemas.microsoft.com/office/drawing/2014/main" id="{6667A91F-D8F9-4191-B74D-9989551DEEC0}"/>
              </a:ext>
            </a:extLst>
          </p:cNvPr>
          <p:cNvPicPr>
            <a:picLocks noChangeAspect="1"/>
          </p:cNvPicPr>
          <p:nvPr/>
        </p:nvPicPr>
        <p:blipFill rotWithShape="1">
          <a:blip r:embed="rId4"/>
          <a:srcRect r="18916" b="-1"/>
          <a:stretch/>
        </p:blipFill>
        <p:spPr>
          <a:xfrm>
            <a:off x="3889915" y="2956875"/>
            <a:ext cx="5105027" cy="3352653"/>
          </a:xfrm>
          <a:prstGeom prst="rect">
            <a:avLst/>
          </a:prstGeom>
        </p:spPr>
      </p:pic>
    </p:spTree>
    <p:extLst>
      <p:ext uri="{BB962C8B-B14F-4D97-AF65-F5344CB8AC3E}">
        <p14:creationId xmlns:p14="http://schemas.microsoft.com/office/powerpoint/2010/main" val="2017026320"/>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C2FD9E-36E0-4A9B-8B4A-16239A2D560F}"/>
              </a:ext>
            </a:extLst>
          </p:cNvPr>
          <p:cNvSpPr>
            <a:spLocks noGrp="1"/>
          </p:cNvSpPr>
          <p:nvPr>
            <p:ph type="title"/>
          </p:nvPr>
        </p:nvSpPr>
        <p:spPr>
          <a:xfrm>
            <a:off x="628650" y="365760"/>
            <a:ext cx="7886700" cy="1325563"/>
          </a:xfrm>
        </p:spPr>
        <p:txBody>
          <a:bodyPr>
            <a:normAutofit/>
          </a:bodyPr>
          <a:lstStyle/>
          <a:p>
            <a:r>
              <a:rPr lang="en-US" dirty="0">
                <a:solidFill>
                  <a:schemeClr val="bg1"/>
                </a:solidFill>
              </a:rPr>
              <a:t>Superior Fresh Aquaponics</a:t>
            </a:r>
          </a:p>
        </p:txBody>
      </p:sp>
      <p:sp>
        <p:nvSpPr>
          <p:cNvPr id="3" name="Content Placeholder 2">
            <a:extLst>
              <a:ext uri="{FF2B5EF4-FFF2-40B4-BE49-F238E27FC236}">
                <a16:creationId xmlns:a16="http://schemas.microsoft.com/office/drawing/2014/main" id="{B8D8EE43-10A9-4A9F-BA3F-1E7DEC79AD5B}"/>
              </a:ext>
            </a:extLst>
          </p:cNvPr>
          <p:cNvSpPr>
            <a:spLocks noGrp="1"/>
          </p:cNvSpPr>
          <p:nvPr>
            <p:ph idx="1"/>
          </p:nvPr>
        </p:nvSpPr>
        <p:spPr>
          <a:xfrm>
            <a:off x="228600" y="2276857"/>
            <a:ext cx="4343400" cy="3900106"/>
          </a:xfrm>
        </p:spPr>
        <p:txBody>
          <a:bodyPr anchor="ctr">
            <a:normAutofit/>
          </a:bodyPr>
          <a:lstStyle/>
          <a:p>
            <a:pPr>
              <a:lnSpc>
                <a:spcPct val="150000"/>
              </a:lnSpc>
            </a:pPr>
            <a:r>
              <a:rPr lang="en-US" sz="2200" dirty="0"/>
              <a:t>Grow leafy greens, herbs</a:t>
            </a:r>
          </a:p>
          <a:p>
            <a:pPr lvl="1">
              <a:lnSpc>
                <a:spcPct val="150000"/>
              </a:lnSpc>
            </a:pPr>
            <a:r>
              <a:rPr lang="en-US" sz="2200" dirty="0"/>
              <a:t>3 Million lbs. per year</a:t>
            </a:r>
          </a:p>
          <a:p>
            <a:pPr>
              <a:lnSpc>
                <a:spcPct val="150000"/>
              </a:lnSpc>
            </a:pPr>
            <a:r>
              <a:rPr lang="en-US" sz="2200" dirty="0"/>
              <a:t>State of the art greenhouses</a:t>
            </a:r>
          </a:p>
          <a:p>
            <a:pPr>
              <a:lnSpc>
                <a:spcPct val="150000"/>
              </a:lnSpc>
            </a:pPr>
            <a:r>
              <a:rPr lang="en-US" sz="2200" dirty="0"/>
              <a:t>Supplemental lighting for winter</a:t>
            </a:r>
          </a:p>
          <a:p>
            <a:pPr>
              <a:lnSpc>
                <a:spcPct val="150000"/>
              </a:lnSpc>
            </a:pPr>
            <a:r>
              <a:rPr lang="en-US" sz="2200" dirty="0"/>
              <a:t>Environmental parameters monitored and controlled</a:t>
            </a:r>
          </a:p>
          <a:p>
            <a:endParaRPr lang="en-US" sz="1900" dirty="0"/>
          </a:p>
          <a:p>
            <a:endParaRPr lang="en-US" sz="1900" dirty="0"/>
          </a:p>
        </p:txBody>
      </p:sp>
      <p:pic>
        <p:nvPicPr>
          <p:cNvPr id="4" name="Picture 3">
            <a:extLst>
              <a:ext uri="{FF2B5EF4-FFF2-40B4-BE49-F238E27FC236}">
                <a16:creationId xmlns:a16="http://schemas.microsoft.com/office/drawing/2014/main" id="{76C25A57-5CEA-4EB8-B7AF-F1E19256E1A5}"/>
              </a:ext>
            </a:extLst>
          </p:cNvPr>
          <p:cNvPicPr>
            <a:picLocks noChangeAspect="1"/>
          </p:cNvPicPr>
          <p:nvPr/>
        </p:nvPicPr>
        <p:blipFill rotWithShape="1">
          <a:blip r:embed="rId2"/>
          <a:srcRect l="34209" r="16121" b="2"/>
          <a:stretch/>
        </p:blipFill>
        <p:spPr>
          <a:xfrm>
            <a:off x="4751452" y="2276857"/>
            <a:ext cx="3761613" cy="3900106"/>
          </a:xfrm>
          <a:prstGeom prst="rect">
            <a:avLst/>
          </a:prstGeom>
        </p:spPr>
      </p:pic>
    </p:spTree>
    <p:extLst>
      <p:ext uri="{BB962C8B-B14F-4D97-AF65-F5344CB8AC3E}">
        <p14:creationId xmlns:p14="http://schemas.microsoft.com/office/powerpoint/2010/main" val="3683722512"/>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FD9E-36E0-4A9B-8B4A-16239A2D560F}"/>
              </a:ext>
            </a:extLst>
          </p:cNvPr>
          <p:cNvSpPr>
            <a:spLocks noGrp="1"/>
          </p:cNvSpPr>
          <p:nvPr>
            <p:ph type="title"/>
          </p:nvPr>
        </p:nvSpPr>
        <p:spPr>
          <a:xfrm>
            <a:off x="685800" y="381000"/>
            <a:ext cx="7772400" cy="1143000"/>
          </a:xfrm>
        </p:spPr>
        <p:txBody>
          <a:bodyPr/>
          <a:lstStyle/>
          <a:p>
            <a:r>
              <a:rPr lang="en-US" b="1" dirty="0"/>
              <a:t>Superior Fresh Aquaponics</a:t>
            </a:r>
          </a:p>
        </p:txBody>
      </p:sp>
      <p:pic>
        <p:nvPicPr>
          <p:cNvPr id="4" name="Picture 3" descr="A screenshot of a cell phone&#10;&#10;Description automatically generated">
            <a:extLst>
              <a:ext uri="{FF2B5EF4-FFF2-40B4-BE49-F238E27FC236}">
                <a16:creationId xmlns:a16="http://schemas.microsoft.com/office/drawing/2014/main" id="{D41B00AA-0B96-4501-A377-151703595618}"/>
              </a:ext>
            </a:extLst>
          </p:cNvPr>
          <p:cNvPicPr>
            <a:picLocks noChangeAspect="1"/>
          </p:cNvPicPr>
          <p:nvPr/>
        </p:nvPicPr>
        <p:blipFill>
          <a:blip r:embed="rId2"/>
          <a:stretch>
            <a:fillRect/>
          </a:stretch>
        </p:blipFill>
        <p:spPr>
          <a:xfrm>
            <a:off x="1118927" y="1752600"/>
            <a:ext cx="6906145" cy="2419350"/>
          </a:xfrm>
          <a:prstGeom prst="rect">
            <a:avLst/>
          </a:prstGeom>
        </p:spPr>
      </p:pic>
      <p:pic>
        <p:nvPicPr>
          <p:cNvPr id="5" name="Picture 4">
            <a:extLst>
              <a:ext uri="{FF2B5EF4-FFF2-40B4-BE49-F238E27FC236}">
                <a16:creationId xmlns:a16="http://schemas.microsoft.com/office/drawing/2014/main" id="{222693FC-8DE0-46C1-94B6-62294B760334}"/>
              </a:ext>
            </a:extLst>
          </p:cNvPr>
          <p:cNvPicPr>
            <a:picLocks noChangeAspect="1"/>
          </p:cNvPicPr>
          <p:nvPr/>
        </p:nvPicPr>
        <p:blipFill>
          <a:blip r:embed="rId3"/>
          <a:stretch>
            <a:fillRect/>
          </a:stretch>
        </p:blipFill>
        <p:spPr>
          <a:xfrm>
            <a:off x="1118927" y="4171950"/>
            <a:ext cx="6906144" cy="2276388"/>
          </a:xfrm>
          <a:prstGeom prst="rect">
            <a:avLst/>
          </a:prstGeom>
        </p:spPr>
      </p:pic>
    </p:spTree>
    <p:extLst>
      <p:ext uri="{BB962C8B-B14F-4D97-AF65-F5344CB8AC3E}">
        <p14:creationId xmlns:p14="http://schemas.microsoft.com/office/powerpoint/2010/main" val="3586593097"/>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7E7BF-49C5-B01D-F06D-BA4847DC96A1}"/>
              </a:ext>
            </a:extLst>
          </p:cNvPr>
          <p:cNvSpPr>
            <a:spLocks noGrp="1"/>
          </p:cNvSpPr>
          <p:nvPr>
            <p:ph type="title"/>
          </p:nvPr>
        </p:nvSpPr>
        <p:spPr>
          <a:xfrm>
            <a:off x="417399" y="5322147"/>
            <a:ext cx="8408193" cy="744836"/>
          </a:xfrm>
        </p:spPr>
        <p:txBody>
          <a:bodyPr vert="horz" lIns="91440" tIns="45720" rIns="91440" bIns="45720" rtlCol="0" anchor="ctr">
            <a:normAutofit/>
          </a:bodyPr>
          <a:lstStyle/>
          <a:p>
            <a:pPr eaLnBrk="1" hangingPunct="1">
              <a:lnSpc>
                <a:spcPct val="90000"/>
              </a:lnSpc>
            </a:pPr>
            <a:r>
              <a:rPr lang="en-US" sz="2200" kern="1200" dirty="0">
                <a:solidFill>
                  <a:schemeClr val="bg1"/>
                </a:solidFill>
                <a:latin typeface="+mj-lt"/>
                <a:ea typeface="+mj-ea"/>
                <a:cs typeface="+mj-cs"/>
              </a:rPr>
              <a:t>Recently closed aquaponics operations – Expanding land-based salmon operations</a:t>
            </a:r>
          </a:p>
        </p:txBody>
      </p:sp>
      <p:pic>
        <p:nvPicPr>
          <p:cNvPr id="1026" name="Picture 2" descr="Superior Fresh eleva el nivel de la acuaponía de salmon Atlántico y hortalizas a través de la ...">
            <a:extLst>
              <a:ext uri="{FF2B5EF4-FFF2-40B4-BE49-F238E27FC236}">
                <a16:creationId xmlns:a16="http://schemas.microsoft.com/office/drawing/2014/main" id="{49D80544-1D56-D151-5E42-D0135ABE26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007" r="661" b="1"/>
          <a:stretch/>
        </p:blipFill>
        <p:spPr bwMode="auto">
          <a:xfrm>
            <a:off x="910182" y="364587"/>
            <a:ext cx="7323635"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74247"/>
      </p:ext>
    </p:extLst>
  </p:cSld>
  <p:clrMapOvr>
    <a:masterClrMapping/>
  </p:clrMapOvr>
  <p:transition spd="med">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6E1CE"/>
        </a:solidFill>
        <a:effectLst/>
      </p:bgPr>
    </p:bg>
    <p:spTree>
      <p:nvGrpSpPr>
        <p:cNvPr id="1" name=""/>
        <p:cNvGrpSpPr/>
        <p:nvPr/>
      </p:nvGrpSpPr>
      <p:grpSpPr>
        <a:xfrm>
          <a:off x="0" y="0"/>
          <a:ext cx="0" cy="0"/>
          <a:chOff x="0" y="0"/>
          <a:chExt cx="0" cy="0"/>
        </a:xfrm>
      </p:grpSpPr>
      <p:grpSp>
        <p:nvGrpSpPr>
          <p:cNvPr id="2" name="Group 2"/>
          <p:cNvGrpSpPr/>
          <p:nvPr/>
        </p:nvGrpSpPr>
        <p:grpSpPr>
          <a:xfrm>
            <a:off x="623395" y="152401"/>
            <a:ext cx="7891955" cy="1215628"/>
            <a:chOff x="-14013" y="-1491556"/>
            <a:chExt cx="21045213" cy="4142682"/>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p:cNvSpPr txBox="1"/>
            <p:nvPr/>
          </p:nvSpPr>
          <p:spPr>
            <a:xfrm>
              <a:off x="-14013" y="-1491556"/>
              <a:ext cx="21031200" cy="2613025"/>
            </a:xfrm>
            <a:prstGeom prst="rect">
              <a:avLst/>
            </a:prstGeom>
          </p:spPr>
          <p:txBody>
            <a:bodyPr lIns="0" tIns="0" rIns="0" bIns="0" rtlCol="0" anchor="ctr"/>
            <a:lstStyle/>
            <a:p>
              <a:pPr defTabSz="457200" fontAlgn="auto">
                <a:lnSpc>
                  <a:spcPts val="3564"/>
                </a:lnSpc>
                <a:spcBef>
                  <a:spcPts val="0"/>
                </a:spcBef>
                <a:spcAft>
                  <a:spcPts val="0"/>
                </a:spcAft>
              </a:pPr>
              <a:r>
                <a:rPr lang="en-US" sz="4400" b="1" dirty="0">
                  <a:solidFill>
                    <a:srgbClr val="000000"/>
                  </a:solidFill>
                  <a:ea typeface="Arimo Bold"/>
                  <a:cs typeface="Times New Roman" panose="02020603050405020304" pitchFamily="18" charset="0"/>
                  <a:sym typeface="Arimo Bold"/>
                </a:rPr>
                <a:t>The Aquaponics Paradigm</a:t>
              </a:r>
            </a:p>
          </p:txBody>
        </p:sp>
      </p:grpSp>
      <p:grpSp>
        <p:nvGrpSpPr>
          <p:cNvPr id="5" name="Group 5"/>
          <p:cNvGrpSpPr/>
          <p:nvPr/>
        </p:nvGrpSpPr>
        <p:grpSpPr>
          <a:xfrm>
            <a:off x="628650" y="1066800"/>
            <a:ext cx="7886700" cy="5333999"/>
            <a:chOff x="0" y="-1434262"/>
            <a:chExt cx="21031200" cy="12549801"/>
          </a:xfrm>
        </p:grpSpPr>
        <p:sp>
          <p:nvSpPr>
            <p:cNvPr id="6" name="Freeform 6"/>
            <p:cNvSpPr/>
            <p:nvPr/>
          </p:nvSpPr>
          <p:spPr>
            <a:xfrm>
              <a:off x="0" y="0"/>
              <a:ext cx="21031200" cy="8972550"/>
            </a:xfrm>
            <a:custGeom>
              <a:avLst/>
              <a:gdLst/>
              <a:ahLst/>
              <a:cxnLst/>
              <a:rect l="l" t="t" r="r" b="b"/>
              <a:pathLst>
                <a:path w="21031200" h="8972550">
                  <a:moveTo>
                    <a:pt x="0" y="0"/>
                  </a:moveTo>
                  <a:lnTo>
                    <a:pt x="21031200" y="0"/>
                  </a:lnTo>
                  <a:lnTo>
                    <a:pt x="21031200" y="8972550"/>
                  </a:lnTo>
                  <a:lnTo>
                    <a:pt x="0" y="897255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7" name="TextBox 7"/>
            <p:cNvSpPr txBox="1"/>
            <p:nvPr/>
          </p:nvSpPr>
          <p:spPr>
            <a:xfrm>
              <a:off x="0" y="-1434262"/>
              <a:ext cx="21031200" cy="12549801"/>
            </a:xfrm>
            <a:prstGeom prst="rect">
              <a:avLst/>
            </a:prstGeom>
          </p:spPr>
          <p:txBody>
            <a:bodyPr lIns="0" tIns="0" rIns="0" bIns="0" rtlCol="0" anchor="t"/>
            <a:lstStyle/>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Single greenhouse with leafy greens and tilapia has been the aquaponic model for decades </a:t>
              </a:r>
            </a:p>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Coupled system have been the norm where growers compromise on environmental variables to appease both fish and plants (I.e. pH =7)</a:t>
              </a:r>
            </a:p>
            <a:p>
              <a:pPr marL="126682" lvl="1" defTabSz="457200" fontAlgn="auto">
                <a:lnSpc>
                  <a:spcPct val="150000"/>
                </a:lnSpc>
                <a:spcBef>
                  <a:spcPts val="0"/>
                </a:spcBef>
                <a:spcAft>
                  <a:spcPts val="0"/>
                </a:spcAft>
              </a:pPr>
              <a:r>
                <a:rPr lang="en-US" sz="2000" u="sng" dirty="0">
                  <a:solidFill>
                    <a:srgbClr val="000000"/>
                  </a:solidFill>
                  <a:ea typeface="Arimo"/>
                  <a:cs typeface="Times New Roman" panose="02020603050405020304" pitchFamily="18" charset="0"/>
                  <a:sym typeface="Arimo"/>
                </a:rPr>
                <a:t>Problems</a:t>
              </a:r>
              <a:r>
                <a:rPr lang="en-US" sz="2000" dirty="0">
                  <a:solidFill>
                    <a:srgbClr val="000000"/>
                  </a:solidFill>
                  <a:ea typeface="Arimo"/>
                  <a:cs typeface="Times New Roman" panose="02020603050405020304" pitchFamily="18" charset="0"/>
                  <a:sym typeface="Arimo"/>
                </a:rPr>
                <a:t>:</a:t>
              </a:r>
              <a:endParaRPr lang="en-US" sz="2000" u="sng" dirty="0">
                <a:solidFill>
                  <a:srgbClr val="000000"/>
                </a:solidFill>
                <a:ea typeface="Arimo"/>
                <a:cs typeface="Times New Roman" panose="02020603050405020304" pitchFamily="18" charset="0"/>
                <a:sym typeface="Arimo"/>
              </a:endParaRPr>
            </a:p>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Difficult to compete with commodities market on leafy greens and other low-value crops</a:t>
              </a:r>
            </a:p>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Market for live fish is limited</a:t>
              </a:r>
            </a:p>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Not scalable</a:t>
              </a:r>
            </a:p>
            <a:p>
              <a:pPr marL="253365" lvl="1" indent="-126683" defTabSz="457200" fontAlgn="auto">
                <a:lnSpc>
                  <a:spcPct val="150000"/>
                </a:lnSpc>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High operating and startup costs</a:t>
              </a:r>
            </a:p>
            <a:p>
              <a:pPr marL="253365" lvl="1" indent="-126683" defTabSz="457200" fontAlgn="auto">
                <a:lnSpc>
                  <a:spcPct val="150000"/>
                </a:lnSpc>
                <a:spcBef>
                  <a:spcPts val="0"/>
                </a:spcBef>
                <a:spcAft>
                  <a:spcPts val="0"/>
                </a:spcAft>
                <a:buFont typeface="Arial"/>
                <a:buChar char="•"/>
              </a:pPr>
              <a:endParaRPr lang="en-US" sz="1800" dirty="0">
                <a:solidFill>
                  <a:srgbClr val="000000"/>
                </a:solidFill>
                <a:ea typeface="Arimo"/>
                <a:cs typeface="Times New Roman" panose="02020603050405020304" pitchFamily="18" charset="0"/>
                <a:sym typeface="Arimo"/>
              </a:endParaRPr>
            </a:p>
            <a:p>
              <a:pPr marL="126682" lvl="1" defTabSz="457200" fontAlgn="auto">
                <a:lnSpc>
                  <a:spcPct val="150000"/>
                </a:lnSpc>
                <a:spcBef>
                  <a:spcPts val="0"/>
                </a:spcBef>
                <a:spcAft>
                  <a:spcPts val="0"/>
                </a:spcAft>
              </a:pPr>
              <a:r>
                <a:rPr lang="en-US" b="1" dirty="0">
                  <a:solidFill>
                    <a:srgbClr val="000000"/>
                  </a:solidFill>
                  <a:ea typeface="Arimo"/>
                  <a:cs typeface="Times New Roman" panose="02020603050405020304" pitchFamily="18" charset="0"/>
                  <a:sym typeface="Arimo"/>
                </a:rPr>
                <a:t>			</a:t>
              </a:r>
              <a:r>
                <a:rPr lang="en-US" sz="2800" b="1" dirty="0">
                  <a:solidFill>
                    <a:srgbClr val="000000"/>
                  </a:solidFill>
                  <a:ea typeface="Arimo"/>
                  <a:cs typeface="Times New Roman" panose="02020603050405020304" pitchFamily="18" charset="0"/>
                  <a:sym typeface="Arimo"/>
                </a:rPr>
                <a:t>	The Paradigm Needs to Shift!</a:t>
              </a:r>
            </a:p>
            <a:p>
              <a:pPr marL="253365" lvl="1" indent="-126683" defTabSz="457200" fontAlgn="auto">
                <a:lnSpc>
                  <a:spcPct val="150000"/>
                </a:lnSpc>
                <a:spcBef>
                  <a:spcPts val="0"/>
                </a:spcBef>
                <a:spcAft>
                  <a:spcPts val="0"/>
                </a:spcAft>
                <a:buFont typeface="Arial"/>
                <a:buChar char="•"/>
              </a:pPr>
              <a:endParaRPr lang="en-US" sz="1800" dirty="0">
                <a:solidFill>
                  <a:srgbClr val="000000"/>
                </a:solidFill>
                <a:ea typeface="Arimo"/>
                <a:cs typeface="Times New Roman" panose="02020603050405020304" pitchFamily="18" charset="0"/>
                <a:sym typeface="Arimo"/>
              </a:endParaRPr>
            </a:p>
            <a:p>
              <a:pPr marL="237530" lvl="1" indent="-118765" defTabSz="457200" fontAlgn="auto">
                <a:lnSpc>
                  <a:spcPct val="150000"/>
                </a:lnSpc>
                <a:spcBef>
                  <a:spcPts val="0"/>
                </a:spcBef>
                <a:spcAft>
                  <a:spcPts val="0"/>
                </a:spcAft>
              </a:pPr>
              <a:endParaRPr lang="en-US" sz="1800" dirty="0">
                <a:solidFill>
                  <a:srgbClr val="000000"/>
                </a:solidFill>
                <a:ea typeface="Arimo"/>
                <a:cs typeface="Times New Roman" panose="02020603050405020304" pitchFamily="18" charset="0"/>
                <a:sym typeface="Arimo"/>
              </a:endParaRPr>
            </a:p>
            <a:p>
              <a:pPr defTabSz="457200" fontAlgn="auto">
                <a:lnSpc>
                  <a:spcPts val="1134"/>
                </a:lnSpc>
                <a:spcBef>
                  <a:spcPts val="0"/>
                </a:spcBef>
                <a:spcAft>
                  <a:spcPts val="0"/>
                </a:spcAft>
              </a:pPr>
              <a:endParaRPr lang="en-US" sz="1800" dirty="0">
                <a:solidFill>
                  <a:srgbClr val="000000"/>
                </a:solidFill>
                <a:ea typeface="Arimo"/>
                <a:cs typeface="Times New Roman" panose="02020603050405020304" pitchFamily="18" charset="0"/>
                <a:sym typeface="Arimo"/>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6E1CE"/>
        </a:solidFill>
        <a:effectLst/>
      </p:bgPr>
    </p:bg>
    <p:spTree>
      <p:nvGrpSpPr>
        <p:cNvPr id="1" name="">
          <a:extLst>
            <a:ext uri="{FF2B5EF4-FFF2-40B4-BE49-F238E27FC236}">
              <a16:creationId xmlns:a16="http://schemas.microsoft.com/office/drawing/2014/main" id="{86E5C7E2-33FC-E55A-F0FE-FA44A0C5843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50300B0-8A24-6E5A-E965-115EF6BF3FC9}"/>
              </a:ext>
            </a:extLst>
          </p:cNvPr>
          <p:cNvGrpSpPr/>
          <p:nvPr/>
        </p:nvGrpSpPr>
        <p:grpSpPr>
          <a:xfrm>
            <a:off x="623395" y="1"/>
            <a:ext cx="7891955" cy="1600200"/>
            <a:chOff x="-14013" y="-3016248"/>
            <a:chExt cx="21045213" cy="5667374"/>
          </a:xfrm>
        </p:grpSpPr>
        <p:sp>
          <p:nvSpPr>
            <p:cNvPr id="3" name="Freeform 3">
              <a:extLst>
                <a:ext uri="{FF2B5EF4-FFF2-40B4-BE49-F238E27FC236}">
                  <a16:creationId xmlns:a16="http://schemas.microsoft.com/office/drawing/2014/main" id="{DCD96801-DFDC-BE76-97F8-4A4FF513DEFD}"/>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a:extLst>
                <a:ext uri="{FF2B5EF4-FFF2-40B4-BE49-F238E27FC236}">
                  <a16:creationId xmlns:a16="http://schemas.microsoft.com/office/drawing/2014/main" id="{193AECA0-4C0A-0BF8-EA9E-67E039A01C72}"/>
                </a:ext>
              </a:extLst>
            </p:cNvPr>
            <p:cNvSpPr txBox="1"/>
            <p:nvPr/>
          </p:nvSpPr>
          <p:spPr>
            <a:xfrm>
              <a:off x="-14013" y="-3016248"/>
              <a:ext cx="21031200" cy="4137717"/>
            </a:xfrm>
            <a:prstGeom prst="rect">
              <a:avLst/>
            </a:prstGeom>
          </p:spPr>
          <p:txBody>
            <a:bodyPr lIns="0" tIns="0" rIns="0" bIns="0" rtlCol="0" anchor="ctr"/>
            <a:lstStyle/>
            <a:p>
              <a:pPr defTabSz="457200" fontAlgn="auto">
                <a:lnSpc>
                  <a:spcPts val="3564"/>
                </a:lnSpc>
                <a:spcBef>
                  <a:spcPts val="0"/>
                </a:spcBef>
                <a:spcAft>
                  <a:spcPts val="0"/>
                </a:spcAft>
              </a:pPr>
              <a:r>
                <a:rPr lang="en-US" sz="4400" b="1" dirty="0">
                  <a:solidFill>
                    <a:srgbClr val="000000"/>
                  </a:solidFill>
                  <a:ea typeface="Arimo Bold"/>
                  <a:cs typeface="Times New Roman" panose="02020603050405020304" pitchFamily="18" charset="0"/>
                  <a:sym typeface="Arimo Bold"/>
                </a:rPr>
                <a:t>New Aquaponics Paradigm </a:t>
              </a:r>
            </a:p>
          </p:txBody>
        </p:sp>
      </p:grpSp>
      <p:grpSp>
        <p:nvGrpSpPr>
          <p:cNvPr id="5" name="Group 5">
            <a:extLst>
              <a:ext uri="{FF2B5EF4-FFF2-40B4-BE49-F238E27FC236}">
                <a16:creationId xmlns:a16="http://schemas.microsoft.com/office/drawing/2014/main" id="{83CCC7B0-4D3B-3C4E-BA0D-648872FE2DBD}"/>
              </a:ext>
            </a:extLst>
          </p:cNvPr>
          <p:cNvGrpSpPr/>
          <p:nvPr/>
        </p:nvGrpSpPr>
        <p:grpSpPr>
          <a:xfrm>
            <a:off x="628650" y="1066800"/>
            <a:ext cx="7886700" cy="4423173"/>
            <a:chOff x="0" y="-1434263"/>
            <a:chExt cx="21031200" cy="10406816"/>
          </a:xfrm>
        </p:grpSpPr>
        <p:sp>
          <p:nvSpPr>
            <p:cNvPr id="6" name="Freeform 6">
              <a:extLst>
                <a:ext uri="{FF2B5EF4-FFF2-40B4-BE49-F238E27FC236}">
                  <a16:creationId xmlns:a16="http://schemas.microsoft.com/office/drawing/2014/main" id="{2DE5D181-2695-E193-8A8E-8815518384E3}"/>
                </a:ext>
              </a:extLst>
            </p:cNvPr>
            <p:cNvSpPr/>
            <p:nvPr/>
          </p:nvSpPr>
          <p:spPr>
            <a:xfrm>
              <a:off x="0" y="0"/>
              <a:ext cx="21031200" cy="8972550"/>
            </a:xfrm>
            <a:custGeom>
              <a:avLst/>
              <a:gdLst/>
              <a:ahLst/>
              <a:cxnLst/>
              <a:rect l="l" t="t" r="r" b="b"/>
              <a:pathLst>
                <a:path w="21031200" h="8972550">
                  <a:moveTo>
                    <a:pt x="0" y="0"/>
                  </a:moveTo>
                  <a:lnTo>
                    <a:pt x="21031200" y="0"/>
                  </a:lnTo>
                  <a:lnTo>
                    <a:pt x="21031200" y="8972550"/>
                  </a:lnTo>
                  <a:lnTo>
                    <a:pt x="0" y="897255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7" name="TextBox 7">
              <a:extLst>
                <a:ext uri="{FF2B5EF4-FFF2-40B4-BE49-F238E27FC236}">
                  <a16:creationId xmlns:a16="http://schemas.microsoft.com/office/drawing/2014/main" id="{FCE90ABF-879F-DBD3-D252-D848AE4C67DF}"/>
                </a:ext>
              </a:extLst>
            </p:cNvPr>
            <p:cNvSpPr txBox="1"/>
            <p:nvPr/>
          </p:nvSpPr>
          <p:spPr>
            <a:xfrm>
              <a:off x="0" y="-1434263"/>
              <a:ext cx="21031200" cy="10406816"/>
            </a:xfrm>
            <a:prstGeom prst="rect">
              <a:avLst/>
            </a:prstGeom>
          </p:spPr>
          <p:txBody>
            <a:bodyPr lIns="0" tIns="0" rIns="0" bIns="0" rtlCol="0" anchor="t"/>
            <a:lstStyle/>
            <a:p>
              <a:pPr marL="237530" lvl="1" indent="-118765" defTabSz="457200" fontAlgn="auto">
                <a:lnSpc>
                  <a:spcPts val="1134"/>
                </a:lnSpc>
                <a:spcBef>
                  <a:spcPts val="0"/>
                </a:spcBef>
                <a:spcAft>
                  <a:spcPts val="0"/>
                </a:spcAft>
              </a:pPr>
              <a:endParaRPr lang="en-US" sz="1800" u="sng" dirty="0">
                <a:solidFill>
                  <a:srgbClr val="000000"/>
                </a:solidFill>
                <a:ea typeface="Arimo"/>
                <a:cs typeface="Times New Roman" panose="02020603050405020304" pitchFamily="18" charset="0"/>
                <a:sym typeface="Arimo"/>
              </a:endParaRPr>
            </a:p>
            <a:p>
              <a:pPr marL="237530" lvl="1" indent="-118765" defTabSz="457200" fontAlgn="auto">
                <a:lnSpc>
                  <a:spcPts val="1134"/>
                </a:lnSpc>
                <a:spcBef>
                  <a:spcPts val="0"/>
                </a:spcBef>
                <a:spcAft>
                  <a:spcPts val="0"/>
                </a:spcAft>
                <a:buFont typeface="Arial"/>
                <a:buChar char="•"/>
              </a:pPr>
              <a:r>
                <a:rPr lang="en-US" sz="1800" b="1" dirty="0">
                  <a:solidFill>
                    <a:srgbClr val="000000"/>
                  </a:solidFill>
                  <a:ea typeface="Arimo Bold"/>
                  <a:cs typeface="Times New Roman" panose="02020603050405020304" pitchFamily="18" charset="0"/>
                  <a:sym typeface="Arimo Bold"/>
                </a:rPr>
                <a:t>Hybrid models</a:t>
              </a:r>
              <a:r>
                <a:rPr lang="en-US" sz="1800" dirty="0">
                  <a:solidFill>
                    <a:srgbClr val="000000"/>
                  </a:solidFill>
                  <a:ea typeface="Arimo"/>
                  <a:cs typeface="Times New Roman" panose="02020603050405020304" pitchFamily="18" charset="0"/>
                  <a:sym typeface="Arimo"/>
                </a:rPr>
                <a:t> – Combine with traditional hydroponics</a:t>
              </a:r>
            </a:p>
            <a:p>
              <a:pPr defTabSz="457200" fontAlgn="auto">
                <a:lnSpc>
                  <a:spcPts val="1134"/>
                </a:lnSpc>
                <a:spcBef>
                  <a:spcPts val="0"/>
                </a:spcBef>
                <a:spcAft>
                  <a:spcPts val="0"/>
                </a:spcAft>
              </a:pPr>
              <a:endParaRPr lang="en-US" sz="1800" dirty="0">
                <a:solidFill>
                  <a:srgbClr val="000000"/>
                </a:solidFill>
                <a:ea typeface="Arimo"/>
                <a:cs typeface="Times New Roman" panose="02020603050405020304" pitchFamily="18" charset="0"/>
                <a:sym typeface="Arimo"/>
              </a:endParaRPr>
            </a:p>
            <a:p>
              <a:pPr marL="582930" lvl="2" indent="-194310" defTabSz="457200" fontAlgn="auto">
                <a:lnSpc>
                  <a:spcPts val="1037"/>
                </a:lnSpc>
                <a:spcBef>
                  <a:spcPts val="0"/>
                </a:spcBef>
                <a:spcAft>
                  <a:spcPts val="0"/>
                </a:spcAft>
                <a:buFont typeface="Arial"/>
                <a:buChar char="⚬"/>
              </a:pPr>
              <a:r>
                <a:rPr lang="en-US" sz="1800" dirty="0">
                  <a:solidFill>
                    <a:srgbClr val="000000"/>
                  </a:solidFill>
                  <a:ea typeface="Arimo"/>
                  <a:cs typeface="Times New Roman" panose="02020603050405020304" pitchFamily="18" charset="0"/>
                  <a:sym typeface="Arimo"/>
                </a:rPr>
                <a:t>RAS = Nutrient Factory</a:t>
              </a:r>
            </a:p>
            <a:p>
              <a:pPr marL="637580" lvl="2" indent="-212527" defTabSz="457200" fontAlgn="auto">
                <a:lnSpc>
                  <a:spcPct val="150000"/>
                </a:lnSpc>
                <a:spcBef>
                  <a:spcPts val="0"/>
                </a:spcBef>
                <a:spcAft>
                  <a:spcPts val="0"/>
                </a:spcAft>
              </a:pPr>
              <a:endParaRPr lang="en-US" sz="1800" dirty="0">
                <a:solidFill>
                  <a:srgbClr val="000000"/>
                </a:solidFill>
                <a:ea typeface="Arimo"/>
                <a:cs typeface="Times New Roman" panose="02020603050405020304" pitchFamily="18" charset="0"/>
                <a:sym typeface="Arimo"/>
              </a:endParaRPr>
            </a:p>
            <a:p>
              <a:pPr marL="237530" lvl="1" indent="-118765" defTabSz="457200" fontAlgn="auto">
                <a:lnSpc>
                  <a:spcPct val="150000"/>
                </a:lnSpc>
                <a:spcBef>
                  <a:spcPts val="0"/>
                </a:spcBef>
                <a:spcAft>
                  <a:spcPts val="0"/>
                </a:spcAft>
                <a:buFont typeface="Arial"/>
                <a:buChar char="•"/>
              </a:pPr>
              <a:r>
                <a:rPr lang="en-US" sz="1800" b="1" dirty="0">
                  <a:solidFill>
                    <a:srgbClr val="000000"/>
                  </a:solidFill>
                  <a:ea typeface="Arimo Bold"/>
                  <a:cs typeface="Times New Roman" panose="02020603050405020304" pitchFamily="18" charset="0"/>
                  <a:sym typeface="Arimo Bold"/>
                </a:rPr>
                <a:t>Grow high-value crops (and diversify)</a:t>
              </a:r>
              <a:r>
                <a:rPr lang="en-US" sz="1800" dirty="0">
                  <a:solidFill>
                    <a:srgbClr val="000000"/>
                  </a:solidFill>
                  <a:ea typeface="Arimo"/>
                  <a:cs typeface="Times New Roman" panose="02020603050405020304" pitchFamily="18" charset="0"/>
                  <a:sym typeface="Arimo"/>
                </a:rPr>
                <a:t> – premium pricing (more different products per customer)</a:t>
              </a:r>
            </a:p>
            <a:p>
              <a:pPr marL="237530" lvl="1" indent="-118765" defTabSz="457200" fontAlgn="auto">
                <a:lnSpc>
                  <a:spcPct val="150000"/>
                </a:lnSpc>
                <a:spcBef>
                  <a:spcPts val="0"/>
                </a:spcBef>
                <a:spcAft>
                  <a:spcPts val="0"/>
                </a:spcAft>
              </a:pPr>
              <a:endParaRPr lang="en-US" sz="1800" dirty="0">
                <a:solidFill>
                  <a:srgbClr val="000000"/>
                </a:solidFill>
                <a:ea typeface="Arimo"/>
                <a:cs typeface="Times New Roman" panose="02020603050405020304" pitchFamily="18" charset="0"/>
                <a:sym typeface="Arimo"/>
              </a:endParaRPr>
            </a:p>
            <a:p>
              <a:pPr marL="237530" lvl="1" indent="-118765" defTabSz="457200" fontAlgn="auto">
                <a:lnSpc>
                  <a:spcPct val="150000"/>
                </a:lnSpc>
                <a:spcBef>
                  <a:spcPts val="0"/>
                </a:spcBef>
                <a:spcAft>
                  <a:spcPts val="0"/>
                </a:spcAft>
                <a:buFont typeface="Arial"/>
                <a:buChar char="•"/>
              </a:pPr>
              <a:r>
                <a:rPr lang="en-US" sz="1800" b="1" dirty="0">
                  <a:solidFill>
                    <a:srgbClr val="000000"/>
                  </a:solidFill>
                  <a:ea typeface="Arimo Bold"/>
                  <a:cs typeface="Times New Roman" panose="02020603050405020304" pitchFamily="18" charset="0"/>
                  <a:sym typeface="Arimo Bold"/>
                </a:rPr>
                <a:t>Automation and AI monitoring</a:t>
              </a:r>
              <a:r>
                <a:rPr lang="en-US" sz="1800" dirty="0">
                  <a:solidFill>
                    <a:srgbClr val="000000"/>
                  </a:solidFill>
                  <a:ea typeface="Arimo"/>
                  <a:cs typeface="Times New Roman" panose="02020603050405020304" pitchFamily="18" charset="0"/>
                  <a:sym typeface="Arimo"/>
                </a:rPr>
                <a:t> –advanced nutrient sensors can improve efficiency</a:t>
              </a:r>
            </a:p>
            <a:p>
              <a:pPr marL="237530" lvl="1" indent="-118765" defTabSz="457200" fontAlgn="auto">
                <a:lnSpc>
                  <a:spcPct val="150000"/>
                </a:lnSpc>
                <a:spcBef>
                  <a:spcPts val="0"/>
                </a:spcBef>
                <a:spcAft>
                  <a:spcPts val="0"/>
                </a:spcAft>
              </a:pPr>
              <a:endParaRPr lang="en-US" sz="1800" dirty="0">
                <a:solidFill>
                  <a:srgbClr val="000000"/>
                </a:solidFill>
                <a:ea typeface="Arimo"/>
                <a:cs typeface="Times New Roman" panose="02020603050405020304" pitchFamily="18" charset="0"/>
                <a:sym typeface="Arimo"/>
              </a:endParaRPr>
            </a:p>
            <a:p>
              <a:pPr marL="237530" lvl="1" indent="-118765" defTabSz="457200" fontAlgn="auto">
                <a:lnSpc>
                  <a:spcPct val="150000"/>
                </a:lnSpc>
                <a:spcBef>
                  <a:spcPts val="0"/>
                </a:spcBef>
                <a:spcAft>
                  <a:spcPts val="0"/>
                </a:spcAft>
                <a:buFont typeface="Arial"/>
                <a:buChar char="•"/>
              </a:pPr>
              <a:r>
                <a:rPr lang="en-US" sz="1800" b="1" dirty="0">
                  <a:solidFill>
                    <a:srgbClr val="000000"/>
                  </a:solidFill>
                  <a:ea typeface="Arimo Bold"/>
                  <a:cs typeface="Times New Roman" panose="02020603050405020304" pitchFamily="18" charset="0"/>
                  <a:sym typeface="Arimo Bold"/>
                </a:rPr>
                <a:t>Local and Specialty Markets</a:t>
              </a:r>
              <a:r>
                <a:rPr lang="en-US" sz="1800" dirty="0">
                  <a:solidFill>
                    <a:srgbClr val="000000"/>
                  </a:solidFill>
                  <a:ea typeface="Arimo"/>
                  <a:cs typeface="Times New Roman" panose="02020603050405020304" pitchFamily="18" charset="0"/>
                  <a:sym typeface="Arimo"/>
                </a:rPr>
                <a:t> – sell to restaurants, specialty markets, direct to consumers</a:t>
              </a:r>
            </a:p>
            <a:p>
              <a:pPr defTabSz="457200" fontAlgn="auto">
                <a:lnSpc>
                  <a:spcPts val="1134"/>
                </a:lnSpc>
                <a:spcBef>
                  <a:spcPts val="0"/>
                </a:spcBef>
                <a:spcAft>
                  <a:spcPts val="0"/>
                </a:spcAft>
              </a:pPr>
              <a:endParaRPr lang="en-US" sz="1800" dirty="0">
                <a:solidFill>
                  <a:srgbClr val="000000"/>
                </a:solidFill>
                <a:ea typeface="Arimo"/>
                <a:cs typeface="Times New Roman" panose="02020603050405020304" pitchFamily="18" charset="0"/>
                <a:sym typeface="Arimo"/>
              </a:endParaRPr>
            </a:p>
          </p:txBody>
        </p:sp>
      </p:grpSp>
      <p:sp>
        <p:nvSpPr>
          <p:cNvPr id="8" name="Freeform 8">
            <a:extLst>
              <a:ext uri="{FF2B5EF4-FFF2-40B4-BE49-F238E27FC236}">
                <a16:creationId xmlns:a16="http://schemas.microsoft.com/office/drawing/2014/main" id="{64FBEA1F-967D-9AE4-D7F4-40CB375540A3}"/>
              </a:ext>
            </a:extLst>
          </p:cNvPr>
          <p:cNvSpPr/>
          <p:nvPr/>
        </p:nvSpPr>
        <p:spPr>
          <a:xfrm>
            <a:off x="1600200" y="5499918"/>
            <a:ext cx="5489826" cy="1102658"/>
          </a:xfrm>
          <a:custGeom>
            <a:avLst/>
            <a:gdLst/>
            <a:ahLst/>
            <a:cxnLst/>
            <a:rect l="l" t="t" r="r" b="b"/>
            <a:pathLst>
              <a:path w="10979652" h="2205315">
                <a:moveTo>
                  <a:pt x="0" y="0"/>
                </a:moveTo>
                <a:lnTo>
                  <a:pt x="10979652" y="0"/>
                </a:lnTo>
                <a:lnTo>
                  <a:pt x="10979652" y="2205315"/>
                </a:lnTo>
                <a:lnTo>
                  <a:pt x="0" y="2205315"/>
                </a:lnTo>
                <a:lnTo>
                  <a:pt x="0" y="0"/>
                </a:lnTo>
                <a:close/>
              </a:path>
            </a:pathLst>
          </a:custGeom>
          <a:blipFill>
            <a:blip r:embed="rId3"/>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spTree>
    <p:extLst>
      <p:ext uri="{BB962C8B-B14F-4D97-AF65-F5344CB8AC3E}">
        <p14:creationId xmlns:p14="http://schemas.microsoft.com/office/powerpoint/2010/main" val="377465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0FA39-1A46-D905-3BB3-0AC6D99E4D01}"/>
              </a:ext>
            </a:extLst>
          </p:cNvPr>
          <p:cNvPicPr>
            <a:picLocks noChangeAspect="1"/>
          </p:cNvPicPr>
          <p:nvPr/>
        </p:nvPicPr>
        <p:blipFill>
          <a:blip r:embed="rId2"/>
          <a:stretch>
            <a:fillRect/>
          </a:stretch>
        </p:blipFill>
        <p:spPr>
          <a:xfrm>
            <a:off x="540605" y="1161488"/>
            <a:ext cx="4101260" cy="4526263"/>
          </a:xfrm>
          <a:prstGeom prst="rect">
            <a:avLst/>
          </a:prstGeom>
        </p:spPr>
      </p:pic>
      <p:sp>
        <p:nvSpPr>
          <p:cNvPr id="3" name="Content Placeholder 2">
            <a:extLst>
              <a:ext uri="{FF2B5EF4-FFF2-40B4-BE49-F238E27FC236}">
                <a16:creationId xmlns:a16="http://schemas.microsoft.com/office/drawing/2014/main" id="{E4069B07-9B2E-A164-FAE6-7D3A63DB2EA1}"/>
              </a:ext>
            </a:extLst>
          </p:cNvPr>
          <p:cNvSpPr>
            <a:spLocks noGrp="1"/>
          </p:cNvSpPr>
          <p:nvPr>
            <p:ph idx="1"/>
          </p:nvPr>
        </p:nvSpPr>
        <p:spPr>
          <a:xfrm>
            <a:off x="4947762" y="1828800"/>
            <a:ext cx="3441996" cy="4124189"/>
          </a:xfrm>
        </p:spPr>
        <p:txBody>
          <a:bodyPr>
            <a:normAutofit/>
          </a:bodyPr>
          <a:lstStyle/>
          <a:p>
            <a:r>
              <a:rPr lang="en-US" sz="2000" dirty="0">
                <a:latin typeface="Times New Roman" panose="02020603050405020304" pitchFamily="18" charset="0"/>
                <a:cs typeface="Times New Roman" panose="02020603050405020304" pitchFamily="18" charset="0"/>
              </a:rPr>
              <a:t>Capable of saving even more water</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Good solids filtration paramount to prevent clogging</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Research forthcoming!</a:t>
            </a:r>
          </a:p>
        </p:txBody>
      </p:sp>
    </p:spTree>
    <p:extLst>
      <p:ext uri="{BB962C8B-B14F-4D97-AF65-F5344CB8AC3E}">
        <p14:creationId xmlns:p14="http://schemas.microsoft.com/office/powerpoint/2010/main" val="3172144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F417C5-4F79-F7F2-5DF3-CAD8D161C1E6}"/>
              </a:ext>
            </a:extLst>
          </p:cNvPr>
          <p:cNvPicPr>
            <a:picLocks noGrp="1" noChangeAspect="1"/>
          </p:cNvPicPr>
          <p:nvPr>
            <p:ph idx="1"/>
          </p:nvPr>
        </p:nvPicPr>
        <p:blipFill rotWithShape="1">
          <a:blip r:embed="rId2"/>
          <a:srcRect r="14667"/>
          <a:stretch/>
        </p:blipFill>
        <p:spPr>
          <a:xfrm>
            <a:off x="20" y="10"/>
            <a:ext cx="9143980" cy="6857990"/>
          </a:xfrm>
          <a:prstGeom prst="rect">
            <a:avLst/>
          </a:prstGeom>
        </p:spPr>
      </p:pic>
      <p:sp>
        <p:nvSpPr>
          <p:cNvPr id="2" name="Title 1">
            <a:extLst>
              <a:ext uri="{FF2B5EF4-FFF2-40B4-BE49-F238E27FC236}">
                <a16:creationId xmlns:a16="http://schemas.microsoft.com/office/drawing/2014/main" id="{DC744110-C894-9648-7A0E-55A161E5A376}"/>
              </a:ext>
            </a:extLst>
          </p:cNvPr>
          <p:cNvSpPr>
            <a:spLocks noGrp="1"/>
          </p:cNvSpPr>
          <p:nvPr>
            <p:ph type="title"/>
          </p:nvPr>
        </p:nvSpPr>
        <p:spPr>
          <a:xfrm>
            <a:off x="367903" y="457200"/>
            <a:ext cx="8408194" cy="744836"/>
          </a:xfrm>
        </p:spPr>
        <p:txBody>
          <a:bodyPr vert="horz" lIns="91440" tIns="45720" rIns="91440" bIns="45720" rtlCol="0" anchor="ctr">
            <a:noAutofit/>
          </a:bodyPr>
          <a:lstStyle/>
          <a:p>
            <a:pPr eaLnBrk="1" hangingPunct="1">
              <a:lnSpc>
                <a:spcPct val="90000"/>
              </a:lnSpc>
            </a:pPr>
            <a:r>
              <a:rPr lang="en-US" sz="6000" b="1" kern="1200" dirty="0">
                <a:solidFill>
                  <a:srgbClr val="00B050"/>
                </a:solidFill>
                <a:highlight>
                  <a:srgbClr val="FF00FF"/>
                </a:highlight>
                <a:latin typeface="Times New Roman" panose="02020603050405020304" pitchFamily="18" charset="0"/>
                <a:cs typeface="Times New Roman" panose="02020603050405020304" pitchFamily="18" charset="0"/>
              </a:rPr>
              <a:t>Aeroponics Cannabis</a:t>
            </a:r>
          </a:p>
        </p:txBody>
      </p:sp>
    </p:spTree>
    <p:extLst>
      <p:ext uri="{BB962C8B-B14F-4D97-AF65-F5344CB8AC3E}">
        <p14:creationId xmlns:p14="http://schemas.microsoft.com/office/powerpoint/2010/main" val="97739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4632" r="-13595"/>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3" name="Freeform 3" descr="Wave Corner Shape"/>
          <p:cNvSpPr/>
          <p:nvPr/>
        </p:nvSpPr>
        <p:spPr>
          <a:xfrm flipH="1" flipV="1">
            <a:off x="4345091" y="-944287"/>
            <a:ext cx="5457823" cy="3502169"/>
          </a:xfrm>
          <a:custGeom>
            <a:avLst/>
            <a:gdLst/>
            <a:ahLst/>
            <a:cxnLst/>
            <a:rect l="l" t="t" r="r" b="b"/>
            <a:pathLst>
              <a:path w="10915646" h="7004337">
                <a:moveTo>
                  <a:pt x="10915646" y="7004337"/>
                </a:moveTo>
                <a:lnTo>
                  <a:pt x="0" y="7004337"/>
                </a:lnTo>
                <a:lnTo>
                  <a:pt x="0" y="0"/>
                </a:lnTo>
                <a:lnTo>
                  <a:pt x="10915646" y="0"/>
                </a:lnTo>
                <a:lnTo>
                  <a:pt x="10915646" y="7004337"/>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Freeform 4" descr="Halftone Dotted Gradient"/>
          <p:cNvSpPr/>
          <p:nvPr/>
        </p:nvSpPr>
        <p:spPr>
          <a:xfrm>
            <a:off x="4760460" y="3301496"/>
            <a:ext cx="1786169" cy="1801936"/>
          </a:xfrm>
          <a:custGeom>
            <a:avLst/>
            <a:gdLst/>
            <a:ahLst/>
            <a:cxnLst/>
            <a:rect l="l" t="t" r="r" b="b"/>
            <a:pathLst>
              <a:path w="3572337" h="3603871">
                <a:moveTo>
                  <a:pt x="0" y="0"/>
                </a:moveTo>
                <a:lnTo>
                  <a:pt x="3572337" y="0"/>
                </a:lnTo>
                <a:lnTo>
                  <a:pt x="3572337" y="3603871"/>
                </a:lnTo>
                <a:lnTo>
                  <a:pt x="0" y="3603871"/>
                </a:lnTo>
                <a:lnTo>
                  <a:pt x="0" y="0"/>
                </a:lnTo>
                <a:close/>
              </a:path>
            </a:pathLst>
          </a:custGeom>
          <a:blipFill>
            <a:blip>
              <a:alphaModFix amt="60000"/>
              <a:extLst>
                <a:ext uri="{96DAC541-7B7A-43D3-8B79-37D633B846F1}">
                  <asvg:svgBlip xmlns:asvg="http://schemas.microsoft.com/office/drawing/2016/SVG/main" r:embed="rId4"/>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5" name="Freeform 5" descr="Drop Shadow"/>
          <p:cNvSpPr/>
          <p:nvPr/>
        </p:nvSpPr>
        <p:spPr>
          <a:xfrm>
            <a:off x="4832581" y="5315624"/>
            <a:ext cx="1179334" cy="327265"/>
          </a:xfrm>
          <a:custGeom>
            <a:avLst/>
            <a:gdLst/>
            <a:ahLst/>
            <a:cxnLst/>
            <a:rect l="l" t="t" r="r" b="b"/>
            <a:pathLst>
              <a:path w="2358667" h="654530">
                <a:moveTo>
                  <a:pt x="0" y="0"/>
                </a:moveTo>
                <a:lnTo>
                  <a:pt x="2358667" y="0"/>
                </a:lnTo>
                <a:lnTo>
                  <a:pt x="2358667" y="654531"/>
                </a:lnTo>
                <a:lnTo>
                  <a:pt x="0" y="654531"/>
                </a:lnTo>
                <a:lnTo>
                  <a:pt x="0" y="0"/>
                </a:lnTo>
                <a:close/>
              </a:path>
            </a:pathLst>
          </a:custGeom>
          <a:blipFill>
            <a:blip r:embed="rId5">
              <a:alphaModFix amt="44999"/>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6" name="Group 6"/>
          <p:cNvGrpSpPr/>
          <p:nvPr/>
        </p:nvGrpSpPr>
        <p:grpSpPr>
          <a:xfrm>
            <a:off x="628650" y="1131094"/>
            <a:ext cx="7886700" cy="994173"/>
            <a:chOff x="0" y="0"/>
            <a:chExt cx="21031200" cy="2651126"/>
          </a:xfrm>
        </p:grpSpPr>
        <p:sp>
          <p:nvSpPr>
            <p:cNvPr id="7" name="Freeform 7"/>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8" name="TextBox 8"/>
            <p:cNvSpPr txBox="1"/>
            <p:nvPr/>
          </p:nvSpPr>
          <p:spPr>
            <a:xfrm>
              <a:off x="0" y="38100"/>
              <a:ext cx="21031200" cy="2613026"/>
            </a:xfrm>
            <a:prstGeom prst="rect">
              <a:avLst/>
            </a:prstGeom>
          </p:spPr>
          <p:txBody>
            <a:bodyPr lIns="0" tIns="0" rIns="0" bIns="0" rtlCol="0" anchor="ctr"/>
            <a:lstStyle/>
            <a:p>
              <a:pPr defTabSz="457200" fontAlgn="auto">
                <a:lnSpc>
                  <a:spcPts val="3564"/>
                </a:lnSpc>
                <a:spcBef>
                  <a:spcPts val="0"/>
                </a:spcBef>
                <a:spcAft>
                  <a:spcPts val="0"/>
                </a:spcAft>
              </a:pPr>
              <a:r>
                <a:rPr lang="en-US" sz="3300" dirty="0">
                  <a:solidFill>
                    <a:srgbClr val="000000"/>
                  </a:solidFill>
                  <a:ea typeface="Arimo"/>
                  <a:cs typeface="Times New Roman" panose="02020603050405020304" pitchFamily="18" charset="0"/>
                  <a:sym typeface="Arimo"/>
                </a:rPr>
                <a:t>Other Innovative Strategies and Optimization Techniques</a:t>
              </a:r>
            </a:p>
          </p:txBody>
        </p:sp>
      </p:grpSp>
      <p:grpSp>
        <p:nvGrpSpPr>
          <p:cNvPr id="9" name="Group 9"/>
          <p:cNvGrpSpPr/>
          <p:nvPr/>
        </p:nvGrpSpPr>
        <p:grpSpPr>
          <a:xfrm>
            <a:off x="628650" y="2226469"/>
            <a:ext cx="7886700" cy="3660185"/>
            <a:chOff x="0" y="0"/>
            <a:chExt cx="21031200" cy="9760493"/>
          </a:xfrm>
        </p:grpSpPr>
        <p:sp>
          <p:nvSpPr>
            <p:cNvPr id="10" name="Freeform 10"/>
            <p:cNvSpPr/>
            <p:nvPr/>
          </p:nvSpPr>
          <p:spPr>
            <a:xfrm>
              <a:off x="0" y="0"/>
              <a:ext cx="21031200" cy="9760493"/>
            </a:xfrm>
            <a:custGeom>
              <a:avLst/>
              <a:gdLst/>
              <a:ahLst/>
              <a:cxnLst/>
              <a:rect l="l" t="t" r="r" b="b"/>
              <a:pathLst>
                <a:path w="21031200" h="9760493">
                  <a:moveTo>
                    <a:pt x="0" y="0"/>
                  </a:moveTo>
                  <a:lnTo>
                    <a:pt x="21031200" y="0"/>
                  </a:lnTo>
                  <a:lnTo>
                    <a:pt x="21031200" y="9760493"/>
                  </a:lnTo>
                  <a:lnTo>
                    <a:pt x="0" y="9760493"/>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1" name="TextBox 11"/>
            <p:cNvSpPr txBox="1"/>
            <p:nvPr/>
          </p:nvSpPr>
          <p:spPr>
            <a:xfrm>
              <a:off x="0" y="28575"/>
              <a:ext cx="21031200" cy="9731918"/>
            </a:xfrm>
            <a:prstGeom prst="rect">
              <a:avLst/>
            </a:prstGeom>
          </p:spPr>
          <p:txBody>
            <a:bodyPr lIns="0" tIns="0" rIns="0" bIns="0" rtlCol="0" anchor="t"/>
            <a:lstStyle/>
            <a:p>
              <a:pPr marL="380048" lvl="1" indent="-190024"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Decoupling is a given</a:t>
              </a:r>
            </a:p>
            <a:p>
              <a:pPr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380048" lvl="1" indent="-190024"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Development of aquaponic-specific fish feeds</a:t>
              </a:r>
            </a:p>
            <a:p>
              <a:pPr marL="668427" lvl="2" indent="-222809"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Currently exploring unique insect larvae for which we can control diets to increase various nutrients (i.e. phosphorous, iron, calcium, potassium)</a:t>
              </a:r>
            </a:p>
            <a:p>
              <a:pPr defTabSz="457200" fontAlgn="auto">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388620" lvl="1" indent="-194310" defTabSz="457200" fontAlgn="auto">
                <a:spcBef>
                  <a:spcPts val="0"/>
                </a:spcBef>
                <a:spcAft>
                  <a:spcPts val="0"/>
                </a:spcAft>
                <a:buFont typeface="Arial"/>
                <a:buChar char="•"/>
              </a:pPr>
              <a:r>
                <a:rPr lang="en-US" sz="2000" dirty="0">
                  <a:solidFill>
                    <a:srgbClr val="000000"/>
                  </a:solidFill>
                  <a:ea typeface="Arimo"/>
                  <a:cs typeface="Times New Roman" panose="02020603050405020304" pitchFamily="18" charset="0"/>
                  <a:sym typeface="Arimo"/>
                </a:rPr>
                <a:t>Real-time monitoring of nutrient levels with automated addition of nutrients to maintain optimal balance</a:t>
              </a:r>
            </a:p>
            <a:p>
              <a:pPr defTabSz="457200" fontAlgn="auto">
                <a:lnSpc>
                  <a:spcPts val="1944"/>
                </a:lnSpc>
                <a:spcBef>
                  <a:spcPts val="0"/>
                </a:spcBef>
                <a:spcAft>
                  <a:spcPts val="0"/>
                </a:spcAft>
              </a:pPr>
              <a:endParaRPr lang="en-US" sz="2000" dirty="0">
                <a:solidFill>
                  <a:srgbClr val="000000"/>
                </a:solidFill>
                <a:ea typeface="Arimo"/>
                <a:cs typeface="Times New Roman" panose="02020603050405020304" pitchFamily="18" charset="0"/>
                <a:sym typeface="Arimo"/>
              </a:endParaRPr>
            </a:p>
            <a:p>
              <a:pPr defTabSz="457200" fontAlgn="auto">
                <a:lnSpc>
                  <a:spcPts val="1944"/>
                </a:lnSpc>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668655" lvl="2" indent="-222885" defTabSz="457200" fontAlgn="auto">
                <a:lnSpc>
                  <a:spcPts val="1944"/>
                </a:lnSpc>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668655" lvl="2" indent="-222885" defTabSz="457200" fontAlgn="auto">
                <a:lnSpc>
                  <a:spcPts val="1944"/>
                </a:lnSpc>
                <a:spcBef>
                  <a:spcPts val="0"/>
                </a:spcBef>
                <a:spcAft>
                  <a:spcPts val="0"/>
                </a:spcAft>
              </a:pPr>
              <a:endParaRPr lang="en-US" sz="2000" dirty="0">
                <a:solidFill>
                  <a:srgbClr val="000000"/>
                </a:solidFill>
                <a:ea typeface="Arimo"/>
                <a:cs typeface="Times New Roman" panose="02020603050405020304" pitchFamily="18" charset="0"/>
                <a:sym typeface="Arimo"/>
              </a:endParaRPr>
            </a:p>
            <a:p>
              <a:pPr marL="668655" lvl="2" indent="-222885" defTabSz="457200" fontAlgn="auto">
                <a:lnSpc>
                  <a:spcPts val="1944"/>
                </a:lnSpc>
                <a:spcBef>
                  <a:spcPts val="0"/>
                </a:spcBef>
                <a:spcAft>
                  <a:spcPts val="0"/>
                </a:spcAft>
              </a:pPr>
              <a:endParaRPr lang="en-US" sz="2000" dirty="0">
                <a:solidFill>
                  <a:srgbClr val="000000"/>
                </a:solidFill>
                <a:ea typeface="Arimo"/>
                <a:cs typeface="Times New Roman" panose="02020603050405020304" pitchFamily="18" charset="0"/>
                <a:sym typeface="Arim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9151631" cy="2021488"/>
            <a:chOff x="-1" y="-29768"/>
            <a:chExt cx="12202175" cy="1519356"/>
          </a:xfrm>
        </p:grpSpPr>
        <p:sp>
          <p:nvSpPr>
            <p:cNvPr id="16" name="Rectangle 15">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E51B44B-ED7E-F395-3FC7-E46EF040041A}"/>
              </a:ext>
            </a:extLst>
          </p:cNvPr>
          <p:cNvSpPr>
            <a:spLocks noGrp="1"/>
          </p:cNvSpPr>
          <p:nvPr>
            <p:ph type="title"/>
          </p:nvPr>
        </p:nvSpPr>
        <p:spPr>
          <a:xfrm>
            <a:off x="76200" y="5509705"/>
            <a:ext cx="5715000" cy="702264"/>
          </a:xfrm>
        </p:spPr>
        <p:txBody>
          <a:bodyPr vert="horz" lIns="91440" tIns="45720" rIns="91440" bIns="45720" rtlCol="0" anchor="b">
            <a:noAutofit/>
          </a:bodyPr>
          <a:lstStyle/>
          <a:p>
            <a:pPr eaLnBrk="1" hangingPunct="1">
              <a:lnSpc>
                <a:spcPct val="90000"/>
              </a:lnSpc>
            </a:pPr>
            <a:r>
              <a:rPr lang="en-US" sz="5000" b="1" kern="1200" dirty="0">
                <a:solidFill>
                  <a:srgbClr val="FFFFFF"/>
                </a:solidFill>
              </a:rPr>
              <a:t>Why does it work?</a:t>
            </a:r>
          </a:p>
        </p:txBody>
      </p:sp>
      <p:pic>
        <p:nvPicPr>
          <p:cNvPr id="6" name="Picture 5" descr="A person scratching his head&#10;&#10;Description automatically generated">
            <a:extLst>
              <a:ext uri="{FF2B5EF4-FFF2-40B4-BE49-F238E27FC236}">
                <a16:creationId xmlns:a16="http://schemas.microsoft.com/office/drawing/2014/main" id="{BE40DDD6-E245-238E-561E-7604583F1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733" y="4979214"/>
            <a:ext cx="2583511" cy="1763245"/>
          </a:xfrm>
          <a:prstGeom prst="rect">
            <a:avLst/>
          </a:prstGeom>
        </p:spPr>
      </p:pic>
      <p:pic>
        <p:nvPicPr>
          <p:cNvPr id="4" name="Content Placeholder 3" descr="A fish tank with plants in it&#10;&#10;Description automatically generated">
            <a:extLst>
              <a:ext uri="{FF2B5EF4-FFF2-40B4-BE49-F238E27FC236}">
                <a16:creationId xmlns:a16="http://schemas.microsoft.com/office/drawing/2014/main" id="{4A55FB3F-0885-801E-056B-0FFFA779A6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257" y="325970"/>
            <a:ext cx="6193486" cy="4134152"/>
          </a:xfrm>
          <a:prstGeom prst="rect">
            <a:avLst/>
          </a:prstGeom>
        </p:spPr>
      </p:pic>
    </p:spTree>
    <p:extLst>
      <p:ext uri="{BB962C8B-B14F-4D97-AF65-F5344CB8AC3E}">
        <p14:creationId xmlns:p14="http://schemas.microsoft.com/office/powerpoint/2010/main" val="2850842734"/>
      </p:ext>
    </p:extLst>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3" name="Freeform 3" descr="Futuristic Line Decoration"/>
          <p:cNvSpPr/>
          <p:nvPr/>
        </p:nvSpPr>
        <p:spPr>
          <a:xfrm flipH="1" flipV="1">
            <a:off x="0" y="1086213"/>
            <a:ext cx="7472558" cy="579123"/>
          </a:xfrm>
          <a:custGeom>
            <a:avLst/>
            <a:gdLst/>
            <a:ahLst/>
            <a:cxnLst/>
            <a:rect l="l" t="t" r="r" b="b"/>
            <a:pathLst>
              <a:path w="14945115" h="1158246">
                <a:moveTo>
                  <a:pt x="14945115" y="1158246"/>
                </a:moveTo>
                <a:lnTo>
                  <a:pt x="0" y="1158246"/>
                </a:lnTo>
                <a:lnTo>
                  <a:pt x="0" y="0"/>
                </a:lnTo>
                <a:lnTo>
                  <a:pt x="14945115" y="0"/>
                </a:lnTo>
                <a:lnTo>
                  <a:pt x="14945115" y="1158246"/>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4" name="Group 4"/>
          <p:cNvGrpSpPr/>
          <p:nvPr/>
        </p:nvGrpSpPr>
        <p:grpSpPr>
          <a:xfrm>
            <a:off x="2079987" y="1371600"/>
            <a:ext cx="6354089" cy="1203165"/>
            <a:chOff x="0" y="0"/>
            <a:chExt cx="16944237" cy="3208439"/>
          </a:xfrm>
        </p:grpSpPr>
        <p:sp>
          <p:nvSpPr>
            <p:cNvPr id="5" name="Freeform 5"/>
            <p:cNvSpPr/>
            <p:nvPr/>
          </p:nvSpPr>
          <p:spPr>
            <a:xfrm>
              <a:off x="0" y="0"/>
              <a:ext cx="16944237" cy="3208439"/>
            </a:xfrm>
            <a:custGeom>
              <a:avLst/>
              <a:gdLst/>
              <a:ahLst/>
              <a:cxnLst/>
              <a:rect l="l" t="t" r="r" b="b"/>
              <a:pathLst>
                <a:path w="16944237" h="3208439">
                  <a:moveTo>
                    <a:pt x="0" y="0"/>
                  </a:moveTo>
                  <a:lnTo>
                    <a:pt x="16944237" y="0"/>
                  </a:lnTo>
                  <a:lnTo>
                    <a:pt x="16944237" y="3208439"/>
                  </a:lnTo>
                  <a:lnTo>
                    <a:pt x="0" y="3208439"/>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6" name="TextBox 6"/>
            <p:cNvSpPr txBox="1"/>
            <p:nvPr/>
          </p:nvSpPr>
          <p:spPr>
            <a:xfrm>
              <a:off x="0" y="57150"/>
              <a:ext cx="16944237" cy="3151289"/>
            </a:xfrm>
            <a:prstGeom prst="rect">
              <a:avLst/>
            </a:prstGeom>
          </p:spPr>
          <p:txBody>
            <a:bodyPr lIns="0" tIns="0" rIns="0" bIns="0" rtlCol="0" anchor="ctr"/>
            <a:lstStyle/>
            <a:p>
              <a:pPr defTabSz="457200" fontAlgn="auto">
                <a:lnSpc>
                  <a:spcPts val="4320"/>
                </a:lnSpc>
                <a:spcBef>
                  <a:spcPts val="0"/>
                </a:spcBef>
                <a:spcAft>
                  <a:spcPts val="0"/>
                </a:spcAft>
              </a:pPr>
              <a:r>
                <a:rPr lang="en-US" sz="4000" b="1" dirty="0">
                  <a:solidFill>
                    <a:srgbClr val="FFFFFF"/>
                  </a:solidFill>
                  <a:ea typeface="Arimo Bold"/>
                  <a:cs typeface="Times New Roman" panose="02020603050405020304" pitchFamily="18" charset="0"/>
                  <a:sym typeface="Arimo Bold"/>
                </a:rPr>
                <a:t>Future Outlooks</a:t>
              </a:r>
            </a:p>
          </p:txBody>
        </p:sp>
      </p:grpSp>
      <p:grpSp>
        <p:nvGrpSpPr>
          <p:cNvPr id="7" name="Group 7"/>
          <p:cNvGrpSpPr/>
          <p:nvPr/>
        </p:nvGrpSpPr>
        <p:grpSpPr>
          <a:xfrm>
            <a:off x="628650" y="2853446"/>
            <a:ext cx="7886700" cy="2636526"/>
            <a:chOff x="0" y="0"/>
            <a:chExt cx="21031200" cy="7030736"/>
          </a:xfrm>
        </p:grpSpPr>
        <p:sp>
          <p:nvSpPr>
            <p:cNvPr id="8" name="Freeform 8"/>
            <p:cNvSpPr/>
            <p:nvPr/>
          </p:nvSpPr>
          <p:spPr>
            <a:xfrm>
              <a:off x="0" y="0"/>
              <a:ext cx="21031200" cy="7030736"/>
            </a:xfrm>
            <a:custGeom>
              <a:avLst/>
              <a:gdLst/>
              <a:ahLst/>
              <a:cxnLst/>
              <a:rect l="l" t="t" r="r" b="b"/>
              <a:pathLst>
                <a:path w="21031200" h="7030736">
                  <a:moveTo>
                    <a:pt x="0" y="0"/>
                  </a:moveTo>
                  <a:lnTo>
                    <a:pt x="21031200" y="0"/>
                  </a:lnTo>
                  <a:lnTo>
                    <a:pt x="21031200" y="7030736"/>
                  </a:lnTo>
                  <a:lnTo>
                    <a:pt x="0" y="7030736"/>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9" name="TextBox 9"/>
            <p:cNvSpPr txBox="1"/>
            <p:nvPr/>
          </p:nvSpPr>
          <p:spPr>
            <a:xfrm>
              <a:off x="0" y="28575"/>
              <a:ext cx="21031200" cy="7002161"/>
            </a:xfrm>
            <a:prstGeom prst="rect">
              <a:avLst/>
            </a:prstGeom>
          </p:spPr>
          <p:txBody>
            <a:bodyPr lIns="0" tIns="0" rIns="0" bIns="0" rtlCol="0" anchor="t"/>
            <a:lstStyle/>
            <a:p>
              <a:pPr marL="380048" lvl="1" indent="-190024" defTabSz="457200" fontAlgn="auto">
                <a:lnSpc>
                  <a:spcPts val="2268"/>
                </a:lnSpc>
                <a:spcBef>
                  <a:spcPts val="0"/>
                </a:spcBef>
                <a:spcAft>
                  <a:spcPts val="0"/>
                </a:spcAft>
                <a:buFont typeface="Arial"/>
                <a:buChar char="•"/>
              </a:pPr>
              <a:r>
                <a:rPr lang="en-US" sz="2100" dirty="0">
                  <a:solidFill>
                    <a:srgbClr val="FFFFFF"/>
                  </a:solidFill>
                  <a:ea typeface="Arimo"/>
                  <a:cs typeface="Times New Roman" panose="02020603050405020304" pitchFamily="18" charset="0"/>
                  <a:sym typeface="Arimo"/>
                </a:rPr>
                <a:t>Currently exploring Microbiome and how it can be transferred into hydroponic operations</a:t>
              </a:r>
            </a:p>
            <a:p>
              <a:pPr marL="380048" lvl="1" indent="-190024" defTabSz="457200" fontAlgn="auto">
                <a:lnSpc>
                  <a:spcPts val="2268"/>
                </a:lnSpc>
                <a:spcBef>
                  <a:spcPts val="0"/>
                </a:spcBef>
                <a:spcAft>
                  <a:spcPts val="0"/>
                </a:spcAft>
                <a:buFont typeface="Arial"/>
                <a:buChar char="•"/>
              </a:pPr>
              <a:endParaRPr lang="en-US" sz="2100" dirty="0">
                <a:solidFill>
                  <a:srgbClr val="FFFFFF"/>
                </a:solidFill>
                <a:ea typeface="Arimo"/>
                <a:cs typeface="Times New Roman" panose="02020603050405020304" pitchFamily="18" charset="0"/>
                <a:sym typeface="Arimo"/>
              </a:endParaRPr>
            </a:p>
            <a:p>
              <a:pPr marL="380048" lvl="1" indent="-190024" defTabSz="457200" fontAlgn="auto">
                <a:lnSpc>
                  <a:spcPts val="2268"/>
                </a:lnSpc>
                <a:spcBef>
                  <a:spcPts val="0"/>
                </a:spcBef>
                <a:spcAft>
                  <a:spcPts val="0"/>
                </a:spcAft>
                <a:buFont typeface="Arial"/>
                <a:buChar char="•"/>
              </a:pPr>
              <a:r>
                <a:rPr lang="en-US" sz="2100" dirty="0">
                  <a:solidFill>
                    <a:srgbClr val="FFFFFF"/>
                  </a:solidFill>
                  <a:ea typeface="Arimo"/>
                  <a:cs typeface="Times New Roman" panose="02020603050405020304" pitchFamily="18" charset="0"/>
                  <a:sym typeface="Arimo"/>
                </a:rPr>
                <a:t>Performing research on improving sludge digestion to increase nutrient content of Aquaponics effluent</a:t>
              </a:r>
            </a:p>
            <a:p>
              <a:pPr marL="380048" lvl="1" indent="-190024" defTabSz="457200" fontAlgn="auto">
                <a:lnSpc>
                  <a:spcPts val="2268"/>
                </a:lnSpc>
                <a:spcBef>
                  <a:spcPts val="0"/>
                </a:spcBef>
                <a:spcAft>
                  <a:spcPts val="0"/>
                </a:spcAft>
              </a:pPr>
              <a:endParaRPr lang="en-US" sz="2100" dirty="0">
                <a:solidFill>
                  <a:srgbClr val="FFFFFF"/>
                </a:solidFill>
                <a:ea typeface="Arimo"/>
                <a:cs typeface="Times New Roman" panose="02020603050405020304" pitchFamily="18" charset="0"/>
                <a:sym typeface="Arimo"/>
              </a:endParaRPr>
            </a:p>
            <a:p>
              <a:pPr marL="380048" lvl="1" indent="-190024" defTabSz="457200" fontAlgn="auto">
                <a:lnSpc>
                  <a:spcPts val="2268"/>
                </a:lnSpc>
                <a:spcBef>
                  <a:spcPts val="0"/>
                </a:spcBef>
                <a:spcAft>
                  <a:spcPts val="0"/>
                </a:spcAft>
                <a:buFont typeface="Arial"/>
                <a:buChar char="•"/>
              </a:pPr>
              <a:r>
                <a:rPr lang="en-US" sz="2100" dirty="0">
                  <a:solidFill>
                    <a:srgbClr val="FFFFFF"/>
                  </a:solidFill>
                  <a:ea typeface="Arimo"/>
                  <a:cs typeface="Times New Roman" panose="02020603050405020304" pitchFamily="18" charset="0"/>
                  <a:sym typeface="Arimo"/>
                </a:rPr>
                <a:t>In process of developing insect-based aquaponic feed to promote more efficient plant growth</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89355" y="857250"/>
            <a:ext cx="4076040" cy="1254374"/>
            <a:chOff x="0" y="0"/>
            <a:chExt cx="10869440" cy="3344998"/>
          </a:xfrm>
        </p:grpSpPr>
        <p:sp>
          <p:nvSpPr>
            <p:cNvPr id="3" name="Freeform 3"/>
            <p:cNvSpPr/>
            <p:nvPr/>
          </p:nvSpPr>
          <p:spPr>
            <a:xfrm>
              <a:off x="0" y="0"/>
              <a:ext cx="10869440" cy="3344998"/>
            </a:xfrm>
            <a:custGeom>
              <a:avLst/>
              <a:gdLst/>
              <a:ahLst/>
              <a:cxnLst/>
              <a:rect l="l" t="t" r="r" b="b"/>
              <a:pathLst>
                <a:path w="10869440" h="3344998">
                  <a:moveTo>
                    <a:pt x="0" y="0"/>
                  </a:moveTo>
                  <a:lnTo>
                    <a:pt x="10869440" y="0"/>
                  </a:lnTo>
                  <a:lnTo>
                    <a:pt x="10869440" y="3344998"/>
                  </a:lnTo>
                  <a:lnTo>
                    <a:pt x="0" y="3344998"/>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p:cNvSpPr txBox="1"/>
            <p:nvPr/>
          </p:nvSpPr>
          <p:spPr>
            <a:xfrm>
              <a:off x="0" y="-57150"/>
              <a:ext cx="10869440" cy="3402148"/>
            </a:xfrm>
            <a:prstGeom prst="rect">
              <a:avLst/>
            </a:prstGeom>
          </p:spPr>
          <p:txBody>
            <a:bodyPr lIns="0" tIns="0" rIns="0" bIns="0" rtlCol="0" anchor="ctr"/>
            <a:lstStyle/>
            <a:p>
              <a:pPr defTabSz="457200" fontAlgn="auto">
                <a:lnSpc>
                  <a:spcPts val="2916"/>
                </a:lnSpc>
                <a:spcBef>
                  <a:spcPts val="0"/>
                </a:spcBef>
                <a:spcAft>
                  <a:spcPts val="0"/>
                </a:spcAft>
              </a:pPr>
              <a:r>
                <a:rPr lang="en-US" sz="2700" b="1" dirty="0">
                  <a:solidFill>
                    <a:srgbClr val="000000"/>
                  </a:solidFill>
                  <a:ea typeface="Calibri (MS) Bold"/>
                  <a:cs typeface="Times New Roman" panose="02020603050405020304" pitchFamily="18" charset="0"/>
                  <a:sym typeface="Calibri (MS) Bold"/>
                </a:rPr>
                <a:t>Special Thanks to My Awesome Team of Students!</a:t>
              </a:r>
            </a:p>
          </p:txBody>
        </p:sp>
      </p:grpSp>
      <p:sp>
        <p:nvSpPr>
          <p:cNvPr id="5" name="Freeform 5"/>
          <p:cNvSpPr/>
          <p:nvPr/>
        </p:nvSpPr>
        <p:spPr>
          <a:xfrm>
            <a:off x="-3482" y="857258"/>
            <a:ext cx="2254546" cy="2504729"/>
          </a:xfrm>
          <a:custGeom>
            <a:avLst/>
            <a:gdLst/>
            <a:ahLst/>
            <a:cxnLst/>
            <a:rect l="l" t="t" r="r" b="b"/>
            <a:pathLst>
              <a:path w="4509092" h="5009458">
                <a:moveTo>
                  <a:pt x="0" y="0"/>
                </a:moveTo>
                <a:lnTo>
                  <a:pt x="4509091" y="0"/>
                </a:lnTo>
                <a:lnTo>
                  <a:pt x="4509091" y="5009459"/>
                </a:lnTo>
                <a:lnTo>
                  <a:pt x="0" y="5009459"/>
                </a:lnTo>
                <a:lnTo>
                  <a:pt x="0" y="0"/>
                </a:lnTo>
                <a:close/>
              </a:path>
            </a:pathLst>
          </a:custGeom>
          <a:blipFill>
            <a:blip r:embed="rId2"/>
            <a:stretch>
              <a:fillRect r="-23" b="-5579"/>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6" name="Freeform 6"/>
          <p:cNvSpPr/>
          <p:nvPr/>
        </p:nvSpPr>
        <p:spPr>
          <a:xfrm>
            <a:off x="2398551" y="857258"/>
            <a:ext cx="2243316" cy="2504729"/>
          </a:xfrm>
          <a:custGeom>
            <a:avLst/>
            <a:gdLst/>
            <a:ahLst/>
            <a:cxnLst/>
            <a:rect l="l" t="t" r="r" b="b"/>
            <a:pathLst>
              <a:path w="4486632" h="5009458">
                <a:moveTo>
                  <a:pt x="0" y="0"/>
                </a:moveTo>
                <a:lnTo>
                  <a:pt x="4486632" y="0"/>
                </a:lnTo>
                <a:lnTo>
                  <a:pt x="4486632" y="5009459"/>
                </a:lnTo>
                <a:lnTo>
                  <a:pt x="0" y="5009459"/>
                </a:lnTo>
                <a:lnTo>
                  <a:pt x="0" y="0"/>
                </a:lnTo>
                <a:close/>
              </a:path>
            </a:pathLst>
          </a:custGeom>
          <a:blipFill>
            <a:blip r:embed="rId3"/>
            <a:stretch>
              <a:fillRect t="-10715" r="2" b="-8699"/>
            </a:stretch>
          </a:blipFill>
        </p:spPr>
        <p:txBody>
          <a:bodyPr/>
          <a:lstStyle/>
          <a:p>
            <a:pPr defTabSz="457200" fontAlgn="auto">
              <a:spcBef>
                <a:spcPts val="0"/>
              </a:spcBef>
              <a:spcAft>
                <a:spcPts val="0"/>
              </a:spcAft>
            </a:pPr>
            <a:endParaRPr lang="en-US" sz="900">
              <a:solidFill>
                <a:prstClr val="black"/>
              </a:solidFill>
              <a:latin typeface="Calibri"/>
            </a:endParaRPr>
          </a:p>
        </p:txBody>
      </p:sp>
      <p:sp>
        <p:nvSpPr>
          <p:cNvPr id="7" name="Freeform 7"/>
          <p:cNvSpPr/>
          <p:nvPr/>
        </p:nvSpPr>
        <p:spPr>
          <a:xfrm>
            <a:off x="-2" y="3496013"/>
            <a:ext cx="4641869" cy="2504737"/>
          </a:xfrm>
          <a:custGeom>
            <a:avLst/>
            <a:gdLst/>
            <a:ahLst/>
            <a:cxnLst/>
            <a:rect l="l" t="t" r="r" b="b"/>
            <a:pathLst>
              <a:path w="9283737" h="5009474">
                <a:moveTo>
                  <a:pt x="0" y="0"/>
                </a:moveTo>
                <a:lnTo>
                  <a:pt x="9283737" y="0"/>
                </a:lnTo>
                <a:lnTo>
                  <a:pt x="9283737" y="5009474"/>
                </a:lnTo>
                <a:lnTo>
                  <a:pt x="0" y="5009474"/>
                </a:lnTo>
                <a:lnTo>
                  <a:pt x="0" y="0"/>
                </a:lnTo>
                <a:close/>
              </a:path>
            </a:pathLst>
          </a:custGeom>
          <a:blipFill>
            <a:blip r:embed="rId4"/>
            <a:stretch>
              <a:fillRect t="-2253" r="-28" b="-4307"/>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8" name="Group 8"/>
          <p:cNvGrpSpPr/>
          <p:nvPr/>
        </p:nvGrpSpPr>
        <p:grpSpPr>
          <a:xfrm>
            <a:off x="4777198" y="2303959"/>
            <a:ext cx="1677663" cy="3987304"/>
            <a:chOff x="0" y="0"/>
            <a:chExt cx="4473768" cy="10632810"/>
          </a:xfrm>
        </p:grpSpPr>
        <p:sp>
          <p:nvSpPr>
            <p:cNvPr id="9" name="Freeform 9"/>
            <p:cNvSpPr/>
            <p:nvPr/>
          </p:nvSpPr>
          <p:spPr>
            <a:xfrm>
              <a:off x="0" y="0"/>
              <a:ext cx="4473768" cy="10632810"/>
            </a:xfrm>
            <a:custGeom>
              <a:avLst/>
              <a:gdLst/>
              <a:ahLst/>
              <a:cxnLst/>
              <a:rect l="l" t="t" r="r" b="b"/>
              <a:pathLst>
                <a:path w="4473768" h="10632810">
                  <a:moveTo>
                    <a:pt x="0" y="0"/>
                  </a:moveTo>
                  <a:lnTo>
                    <a:pt x="4473768" y="0"/>
                  </a:lnTo>
                  <a:lnTo>
                    <a:pt x="4473768" y="10632810"/>
                  </a:lnTo>
                  <a:lnTo>
                    <a:pt x="0" y="1063281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0" name="TextBox 10"/>
            <p:cNvSpPr txBox="1"/>
            <p:nvPr/>
          </p:nvSpPr>
          <p:spPr>
            <a:xfrm>
              <a:off x="0" y="-9525"/>
              <a:ext cx="4473768" cy="10642335"/>
            </a:xfrm>
            <a:prstGeom prst="rect">
              <a:avLst/>
            </a:prstGeom>
          </p:spPr>
          <p:txBody>
            <a:bodyPr lIns="0" tIns="0" rIns="0" bIns="0" rtlCol="0" anchor="t"/>
            <a:lstStyle/>
            <a:p>
              <a:pPr marL="217170" lvl="1" indent="-108585" defTabSz="457200" fontAlgn="auto">
                <a:lnSpc>
                  <a:spcPts val="1296"/>
                </a:lnSpc>
                <a:spcBef>
                  <a:spcPts val="0"/>
                </a:spcBef>
                <a:spcAft>
                  <a:spcPts val="0"/>
                </a:spcAft>
              </a:pPr>
              <a:endParaRPr sz="900" dirty="0">
                <a:solidFill>
                  <a:prstClr val="black"/>
                </a:solidFill>
                <a:cs typeface="Times New Roman" panose="02020603050405020304" pitchFamily="18" charset="0"/>
              </a:endParaRPr>
            </a:p>
            <a:p>
              <a:pPr defTabSz="457200" fontAlgn="auto">
                <a:lnSpc>
                  <a:spcPts val="1296"/>
                </a:lnSpc>
                <a:spcBef>
                  <a:spcPts val="0"/>
                </a:spcBef>
                <a:spcAft>
                  <a:spcPts val="0"/>
                </a:spcAft>
              </a:pPr>
              <a:r>
                <a:rPr lang="en-US" sz="1200" u="sng" dirty="0">
                  <a:solidFill>
                    <a:srgbClr val="000000"/>
                  </a:solidFill>
                  <a:ea typeface="Calibri (MS)"/>
                  <a:cs typeface="Times New Roman" panose="02020603050405020304" pitchFamily="18" charset="0"/>
                  <a:sym typeface="Calibri (MS)"/>
                </a:rPr>
                <a:t>Interns</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Ashley </a:t>
              </a:r>
              <a:r>
                <a:rPr lang="en-US" sz="1200" dirty="0" err="1">
                  <a:solidFill>
                    <a:srgbClr val="000000"/>
                  </a:solidFill>
                  <a:ea typeface="Calibri (MS)"/>
                  <a:cs typeface="Times New Roman" panose="02020603050405020304" pitchFamily="18" charset="0"/>
                  <a:sym typeface="Calibri (MS)"/>
                </a:rPr>
                <a:t>Jeunke</a:t>
              </a:r>
              <a:endParaRPr lang="en-US" sz="1200" dirty="0">
                <a:solidFill>
                  <a:srgbClr val="000000"/>
                </a:solidFill>
                <a:ea typeface="Calibri (MS)"/>
                <a:cs typeface="Times New Roman" panose="02020603050405020304" pitchFamily="18" charset="0"/>
                <a:sym typeface="Calibri (MS)"/>
              </a:endParaRP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Jimmy McNeil</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Martin Rodriguez</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Angelo Mauro</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Jose Gallego</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Gia DeYoung</a:t>
              </a:r>
            </a:p>
            <a:p>
              <a:pPr marL="217170" lvl="1" indent="-108585"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Taylor McCoy</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Josiah Jackson</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Justin Smith</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Reese </a:t>
              </a:r>
              <a:r>
                <a:rPr lang="en-US" sz="1200" dirty="0" err="1">
                  <a:solidFill>
                    <a:srgbClr val="000000"/>
                  </a:solidFill>
                  <a:ea typeface="Calibri (MS)"/>
                  <a:cs typeface="Times New Roman" panose="02020603050405020304" pitchFamily="18" charset="0"/>
                  <a:sym typeface="Calibri (MS)"/>
                </a:rPr>
                <a:t>Arbitelle</a:t>
              </a:r>
              <a:endParaRPr lang="en-US" sz="1200" dirty="0">
                <a:solidFill>
                  <a:srgbClr val="000000"/>
                </a:solidFill>
                <a:ea typeface="Calibri (MS)"/>
                <a:cs typeface="Times New Roman" panose="02020603050405020304" pitchFamily="18" charset="0"/>
                <a:sym typeface="Calibri (MS)"/>
              </a:endParaRP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David Dong</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Desmond Traynor</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Jackson Schutter</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Tatyana Wong</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Curry </a:t>
              </a:r>
              <a:r>
                <a:rPr lang="en-US" sz="1200" dirty="0" err="1">
                  <a:solidFill>
                    <a:srgbClr val="000000"/>
                  </a:solidFill>
                  <a:ea typeface="Calibri (MS)"/>
                  <a:cs typeface="Times New Roman" panose="02020603050405020304" pitchFamily="18" charset="0"/>
                  <a:sym typeface="Calibri (MS)"/>
                </a:rPr>
                <a:t>Curry</a:t>
              </a:r>
              <a:endParaRPr lang="en-US" sz="1200" dirty="0">
                <a:solidFill>
                  <a:srgbClr val="000000"/>
                </a:solidFill>
                <a:ea typeface="Calibri (MS)"/>
                <a:cs typeface="Times New Roman" panose="02020603050405020304" pitchFamily="18" charset="0"/>
                <a:sym typeface="Calibri (MS)"/>
              </a:endParaRP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LJ Gusky</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Kennedy McEnany</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Ben Hunt</a:t>
              </a:r>
            </a:p>
            <a:p>
              <a:pPr marL="259080" lvl="1" indent="-129540"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Gracie Reinholz</a:t>
              </a:r>
            </a:p>
            <a:p>
              <a:pPr defTabSz="457200" fontAlgn="auto">
                <a:lnSpc>
                  <a:spcPts val="1296"/>
                </a:lnSpc>
                <a:spcBef>
                  <a:spcPts val="0"/>
                </a:spcBef>
                <a:spcAft>
                  <a:spcPts val="0"/>
                </a:spcAft>
              </a:pPr>
              <a:endParaRPr lang="en-US" sz="1200" dirty="0">
                <a:solidFill>
                  <a:srgbClr val="000000"/>
                </a:solidFill>
                <a:ea typeface="Calibri (MS)"/>
                <a:cs typeface="Times New Roman" panose="02020603050405020304" pitchFamily="18" charset="0"/>
                <a:sym typeface="Calibri (MS)"/>
              </a:endParaRPr>
            </a:p>
            <a:p>
              <a:pPr marL="162878" lvl="1" indent="-81439" defTabSz="457200" fontAlgn="auto">
                <a:lnSpc>
                  <a:spcPts val="972"/>
                </a:lnSpc>
                <a:spcBef>
                  <a:spcPts val="0"/>
                </a:spcBef>
                <a:spcAft>
                  <a:spcPts val="0"/>
                </a:spcAft>
              </a:pPr>
              <a:endParaRPr lang="en-US" sz="1200" dirty="0">
                <a:solidFill>
                  <a:srgbClr val="000000"/>
                </a:solidFill>
                <a:ea typeface="Calibri (MS)"/>
                <a:cs typeface="Times New Roman" panose="02020603050405020304" pitchFamily="18" charset="0"/>
                <a:sym typeface="Calibri (MS)"/>
              </a:endParaRPr>
            </a:p>
            <a:p>
              <a:pPr marL="162878" lvl="1" indent="-81439" defTabSz="457200" fontAlgn="auto">
                <a:lnSpc>
                  <a:spcPts val="972"/>
                </a:lnSpc>
                <a:spcBef>
                  <a:spcPts val="0"/>
                </a:spcBef>
                <a:spcAft>
                  <a:spcPts val="0"/>
                </a:spcAft>
              </a:pPr>
              <a:endParaRPr lang="en-US" sz="1200" dirty="0">
                <a:solidFill>
                  <a:srgbClr val="000000"/>
                </a:solidFill>
                <a:ea typeface="Calibri (MS)"/>
                <a:cs typeface="Times New Roman" panose="02020603050405020304" pitchFamily="18" charset="0"/>
                <a:sym typeface="Calibri (MS)"/>
              </a:endParaRPr>
            </a:p>
            <a:p>
              <a:pPr marL="162878" lvl="1" indent="-81439" defTabSz="457200" fontAlgn="auto">
                <a:lnSpc>
                  <a:spcPts val="972"/>
                </a:lnSpc>
                <a:spcBef>
                  <a:spcPts val="0"/>
                </a:spcBef>
                <a:spcAft>
                  <a:spcPts val="0"/>
                </a:spcAft>
              </a:pPr>
              <a:endParaRPr lang="en-US" sz="1200" dirty="0">
                <a:solidFill>
                  <a:srgbClr val="000000"/>
                </a:solidFill>
                <a:ea typeface="Calibri (MS)"/>
                <a:cs typeface="Times New Roman" panose="02020603050405020304" pitchFamily="18" charset="0"/>
                <a:sym typeface="Calibri (MS)"/>
              </a:endParaRPr>
            </a:p>
          </p:txBody>
        </p:sp>
      </p:grpSp>
      <p:sp>
        <p:nvSpPr>
          <p:cNvPr id="11" name="Freeform 11"/>
          <p:cNvSpPr/>
          <p:nvPr/>
        </p:nvSpPr>
        <p:spPr>
          <a:xfrm>
            <a:off x="6590192" y="1971383"/>
            <a:ext cx="2152178" cy="918862"/>
          </a:xfrm>
          <a:custGeom>
            <a:avLst/>
            <a:gdLst/>
            <a:ahLst/>
            <a:cxnLst/>
            <a:rect l="l" t="t" r="r" b="b"/>
            <a:pathLst>
              <a:path w="4304356" h="1837724">
                <a:moveTo>
                  <a:pt x="0" y="0"/>
                </a:moveTo>
                <a:lnTo>
                  <a:pt x="4304357" y="0"/>
                </a:lnTo>
                <a:lnTo>
                  <a:pt x="4304357" y="1837723"/>
                </a:lnTo>
                <a:lnTo>
                  <a:pt x="0" y="1837723"/>
                </a:lnTo>
                <a:lnTo>
                  <a:pt x="0" y="0"/>
                </a:lnTo>
                <a:close/>
              </a:path>
            </a:pathLst>
          </a:custGeom>
          <a:blipFill>
            <a:blip r:embed="rId5"/>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12" name="Group 12"/>
          <p:cNvGrpSpPr/>
          <p:nvPr/>
        </p:nvGrpSpPr>
        <p:grpSpPr>
          <a:xfrm>
            <a:off x="6827375" y="3039544"/>
            <a:ext cx="1641752" cy="1708838"/>
            <a:chOff x="0" y="0"/>
            <a:chExt cx="4378004" cy="4556901"/>
          </a:xfrm>
        </p:grpSpPr>
        <p:sp>
          <p:nvSpPr>
            <p:cNvPr id="13" name="Freeform 13"/>
            <p:cNvSpPr/>
            <p:nvPr/>
          </p:nvSpPr>
          <p:spPr>
            <a:xfrm>
              <a:off x="0" y="0"/>
              <a:ext cx="4378004" cy="4556902"/>
            </a:xfrm>
            <a:custGeom>
              <a:avLst/>
              <a:gdLst/>
              <a:ahLst/>
              <a:cxnLst/>
              <a:rect l="l" t="t" r="r" b="b"/>
              <a:pathLst>
                <a:path w="4378004" h="4556902">
                  <a:moveTo>
                    <a:pt x="0" y="0"/>
                  </a:moveTo>
                  <a:lnTo>
                    <a:pt x="4378004" y="0"/>
                  </a:lnTo>
                  <a:lnTo>
                    <a:pt x="4378004" y="4556902"/>
                  </a:lnTo>
                  <a:lnTo>
                    <a:pt x="0" y="4556902"/>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14" name="TextBox 14"/>
            <p:cNvSpPr txBox="1"/>
            <p:nvPr/>
          </p:nvSpPr>
          <p:spPr>
            <a:xfrm>
              <a:off x="0" y="-9525"/>
              <a:ext cx="4378004" cy="4566426"/>
            </a:xfrm>
            <a:prstGeom prst="rect">
              <a:avLst/>
            </a:prstGeom>
          </p:spPr>
          <p:txBody>
            <a:bodyPr lIns="0" tIns="0" rIns="0" bIns="0" rtlCol="0" anchor="t"/>
            <a:lstStyle/>
            <a:p>
              <a:pPr defTabSz="457200" fontAlgn="auto">
                <a:lnSpc>
                  <a:spcPts val="1296"/>
                </a:lnSpc>
                <a:spcBef>
                  <a:spcPts val="0"/>
                </a:spcBef>
                <a:spcAft>
                  <a:spcPts val="0"/>
                </a:spcAft>
              </a:pPr>
              <a:endParaRPr sz="900" dirty="0">
                <a:solidFill>
                  <a:prstClr val="black"/>
                </a:solidFill>
                <a:cs typeface="Times New Roman" panose="02020603050405020304" pitchFamily="18" charset="0"/>
              </a:endParaRPr>
            </a:p>
            <a:p>
              <a:pPr defTabSz="457200" fontAlgn="auto">
                <a:lnSpc>
                  <a:spcPts val="1296"/>
                </a:lnSpc>
                <a:spcBef>
                  <a:spcPts val="0"/>
                </a:spcBef>
                <a:spcAft>
                  <a:spcPts val="0"/>
                </a:spcAft>
              </a:pPr>
              <a:r>
                <a:rPr lang="en-US" sz="1200" u="sng" dirty="0">
                  <a:solidFill>
                    <a:srgbClr val="000000"/>
                  </a:solidFill>
                  <a:ea typeface="Calibri (MS)"/>
                  <a:cs typeface="Times New Roman" panose="02020603050405020304" pitchFamily="18" charset="0"/>
                  <a:sym typeface="Calibri (MS)"/>
                </a:rPr>
                <a:t>Graduate Students</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Kate Stalkfleet</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Jessie Johnson</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Marcangelo Maisto</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Max Smith</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Lauren Stevenson</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Ryan Wheaton</a:t>
              </a:r>
            </a:p>
            <a:p>
              <a:pPr marL="217018" lvl="1" indent="-108509" defTabSz="457200" fontAlgn="auto">
                <a:lnSpc>
                  <a:spcPts val="1296"/>
                </a:lnSpc>
                <a:spcBef>
                  <a:spcPts val="0"/>
                </a:spcBef>
                <a:spcAft>
                  <a:spcPts val="0"/>
                </a:spcAft>
                <a:buFont typeface="Arial"/>
                <a:buChar char="•"/>
              </a:pPr>
              <a:r>
                <a:rPr lang="en-US" sz="1200" dirty="0">
                  <a:solidFill>
                    <a:srgbClr val="000000"/>
                  </a:solidFill>
                  <a:ea typeface="Calibri (MS)"/>
                  <a:cs typeface="Times New Roman" panose="02020603050405020304" pitchFamily="18" charset="0"/>
                  <a:sym typeface="Calibri (MS)"/>
                </a:rPr>
                <a:t>Rachel </a:t>
              </a:r>
              <a:r>
                <a:rPr lang="en-US" sz="1200" dirty="0" err="1">
                  <a:solidFill>
                    <a:srgbClr val="000000"/>
                  </a:solidFill>
                  <a:ea typeface="Calibri (MS)"/>
                  <a:cs typeface="Times New Roman" panose="02020603050405020304" pitchFamily="18" charset="0"/>
                  <a:sym typeface="Calibri (MS)"/>
                </a:rPr>
                <a:t>Nehrmeyer</a:t>
              </a:r>
              <a:endParaRPr lang="en-US" sz="1200" dirty="0">
                <a:solidFill>
                  <a:srgbClr val="000000"/>
                </a:solidFill>
                <a:ea typeface="Calibri (MS)"/>
                <a:cs typeface="Times New Roman" panose="02020603050405020304" pitchFamily="18" charset="0"/>
                <a:sym typeface="Calibri (MS)"/>
              </a:endParaRPr>
            </a:p>
            <a:p>
              <a:pPr defTabSz="457200" fontAlgn="auto">
                <a:lnSpc>
                  <a:spcPts val="1296"/>
                </a:lnSpc>
                <a:spcBef>
                  <a:spcPts val="0"/>
                </a:spcBef>
                <a:spcAft>
                  <a:spcPts val="0"/>
                </a:spcAft>
              </a:pPr>
              <a:endParaRPr lang="en-US" sz="1200" dirty="0">
                <a:solidFill>
                  <a:srgbClr val="000000"/>
                </a:solidFill>
                <a:ea typeface="Calibri (MS)"/>
                <a:cs typeface="Times New Roman" panose="02020603050405020304" pitchFamily="18" charset="0"/>
                <a:sym typeface="Calibri (MS)"/>
              </a:endParaRPr>
            </a:p>
          </p:txBody>
        </p:sp>
      </p:grpSp>
      <p:sp>
        <p:nvSpPr>
          <p:cNvPr id="15" name="Freeform 15"/>
          <p:cNvSpPr/>
          <p:nvPr/>
        </p:nvSpPr>
        <p:spPr>
          <a:xfrm>
            <a:off x="6656020" y="4896019"/>
            <a:ext cx="2020522" cy="823363"/>
          </a:xfrm>
          <a:custGeom>
            <a:avLst/>
            <a:gdLst/>
            <a:ahLst/>
            <a:cxnLst/>
            <a:rect l="l" t="t" r="r" b="b"/>
            <a:pathLst>
              <a:path w="4041043" h="1646725">
                <a:moveTo>
                  <a:pt x="0" y="0"/>
                </a:moveTo>
                <a:lnTo>
                  <a:pt x="4041043" y="0"/>
                </a:lnTo>
                <a:lnTo>
                  <a:pt x="4041043" y="1646725"/>
                </a:lnTo>
                <a:lnTo>
                  <a:pt x="0" y="1646725"/>
                </a:lnTo>
                <a:lnTo>
                  <a:pt x="0" y="0"/>
                </a:lnTo>
                <a:close/>
              </a:path>
            </a:pathLst>
          </a:custGeom>
          <a:blipFill>
            <a:blip r:embed="rId6"/>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609600" y="838200"/>
            <a:ext cx="8001000" cy="457200"/>
          </a:xfrm>
          <a:prstGeom prst="rect">
            <a:avLst/>
          </a:prstGeom>
          <a:noFill/>
          <a:ln w="9525">
            <a:noFill/>
            <a:miter lim="800000"/>
            <a:headEnd/>
            <a:tailEnd/>
          </a:ln>
        </p:spPr>
        <p:txBody>
          <a:bodyPr>
            <a:spAutoFit/>
          </a:bodyPr>
          <a:lstStyle/>
          <a:p>
            <a:pPr>
              <a:spcBef>
                <a:spcPct val="50000"/>
              </a:spcBef>
            </a:pPr>
            <a:endParaRPr lang="en-US"/>
          </a:p>
        </p:txBody>
      </p:sp>
      <p:pic>
        <p:nvPicPr>
          <p:cNvPr id="2051" name="Picture 5" descr="A:\fish6.gif"/>
          <p:cNvPicPr>
            <a:picLocks noChangeAspect="1" noChangeArrowheads="1" noCrop="1"/>
          </p:cNvPicPr>
          <p:nvPr/>
        </p:nvPicPr>
        <p:blipFill>
          <a:blip r:embed="rId3" cstate="print"/>
          <a:srcRect/>
          <a:stretch>
            <a:fillRect/>
          </a:stretch>
        </p:blipFill>
        <p:spPr bwMode="auto">
          <a:xfrm>
            <a:off x="457200" y="1066800"/>
            <a:ext cx="8172450" cy="571500"/>
          </a:xfrm>
          <a:prstGeom prst="rect">
            <a:avLst/>
          </a:prstGeom>
          <a:noFill/>
          <a:ln w="9525">
            <a:noFill/>
            <a:miter lim="800000"/>
            <a:headEnd/>
            <a:tailEnd/>
          </a:ln>
        </p:spPr>
      </p:pic>
      <p:sp>
        <p:nvSpPr>
          <p:cNvPr id="2052" name="Text Box 7"/>
          <p:cNvSpPr txBox="1">
            <a:spLocks noChangeArrowheads="1"/>
          </p:cNvSpPr>
          <p:nvPr/>
        </p:nvSpPr>
        <p:spPr bwMode="auto">
          <a:xfrm>
            <a:off x="609600" y="4191000"/>
            <a:ext cx="2133600" cy="457200"/>
          </a:xfrm>
          <a:prstGeom prst="rect">
            <a:avLst/>
          </a:prstGeom>
          <a:noFill/>
          <a:ln w="9525">
            <a:noFill/>
            <a:miter lim="800000"/>
            <a:headEnd/>
            <a:tailEnd/>
          </a:ln>
        </p:spPr>
        <p:txBody>
          <a:bodyPr>
            <a:spAutoFit/>
          </a:bodyPr>
          <a:lstStyle/>
          <a:p>
            <a:pPr>
              <a:spcBef>
                <a:spcPct val="50000"/>
              </a:spcBef>
            </a:pPr>
            <a:endParaRPr lang="en-US"/>
          </a:p>
        </p:txBody>
      </p:sp>
      <p:pic>
        <p:nvPicPr>
          <p:cNvPr id="2053" name="Picture 8" descr="A:\an5.gif"/>
          <p:cNvPicPr>
            <a:picLocks noChangeAspect="1" noChangeArrowheads="1"/>
          </p:cNvPicPr>
          <p:nvPr/>
        </p:nvPicPr>
        <p:blipFill>
          <a:blip r:embed="rId4" cstate="print"/>
          <a:srcRect/>
          <a:stretch>
            <a:fillRect/>
          </a:stretch>
        </p:blipFill>
        <p:spPr bwMode="auto">
          <a:xfrm>
            <a:off x="651510" y="4648200"/>
            <a:ext cx="1828800" cy="2362200"/>
          </a:xfrm>
          <a:prstGeom prst="rect">
            <a:avLst/>
          </a:prstGeom>
          <a:noFill/>
          <a:ln w="9525">
            <a:noFill/>
            <a:miter lim="800000"/>
            <a:headEnd/>
            <a:tailEnd/>
          </a:ln>
        </p:spPr>
      </p:pic>
      <p:pic>
        <p:nvPicPr>
          <p:cNvPr id="2054" name="Picture 9" descr="A:\an5.gif"/>
          <p:cNvPicPr>
            <a:picLocks noChangeAspect="1" noChangeArrowheads="1"/>
          </p:cNvPicPr>
          <p:nvPr/>
        </p:nvPicPr>
        <p:blipFill>
          <a:blip r:embed="rId4" cstate="print"/>
          <a:srcRect/>
          <a:stretch>
            <a:fillRect/>
          </a:stretch>
        </p:blipFill>
        <p:spPr bwMode="auto">
          <a:xfrm>
            <a:off x="6652260" y="4572000"/>
            <a:ext cx="1828800" cy="2514600"/>
          </a:xfrm>
          <a:prstGeom prst="rect">
            <a:avLst/>
          </a:prstGeom>
          <a:noFill/>
          <a:ln w="9525">
            <a:noFill/>
            <a:miter lim="800000"/>
            <a:headEnd/>
            <a:tailEnd/>
          </a:ln>
        </p:spPr>
      </p:pic>
      <p:pic>
        <p:nvPicPr>
          <p:cNvPr id="2055" name="Picture 11" descr="A:\fish7.gif"/>
          <p:cNvPicPr>
            <a:picLocks noChangeAspect="1" noChangeArrowheads="1" noCrop="1"/>
          </p:cNvPicPr>
          <p:nvPr/>
        </p:nvPicPr>
        <p:blipFill>
          <a:blip r:embed="rId5" cstate="print"/>
          <a:srcRect/>
          <a:stretch>
            <a:fillRect/>
          </a:stretch>
        </p:blipFill>
        <p:spPr bwMode="auto">
          <a:xfrm>
            <a:off x="1708785" y="5465284"/>
            <a:ext cx="5715000" cy="708025"/>
          </a:xfrm>
          <a:prstGeom prst="rect">
            <a:avLst/>
          </a:prstGeom>
          <a:noFill/>
          <a:ln w="9525">
            <a:noFill/>
            <a:miter lim="800000"/>
            <a:headEnd/>
            <a:tailEnd/>
          </a:ln>
        </p:spPr>
      </p:pic>
      <p:sp>
        <p:nvSpPr>
          <p:cNvPr id="2056" name="Title 9"/>
          <p:cNvSpPr>
            <a:spLocks noGrp="1"/>
          </p:cNvSpPr>
          <p:nvPr>
            <p:ph type="ctrTitle"/>
          </p:nvPr>
        </p:nvSpPr>
        <p:spPr>
          <a:xfrm>
            <a:off x="723900" y="-7303"/>
            <a:ext cx="7772400" cy="1470025"/>
          </a:xfrm>
        </p:spPr>
        <p:txBody>
          <a:bodyPr/>
          <a:lstStyle/>
          <a:p>
            <a:r>
              <a:rPr lang="en-US" sz="4800" b="1" dirty="0">
                <a:solidFill>
                  <a:srgbClr val="FFFF00"/>
                </a:solidFill>
              </a:rPr>
              <a:t>Questions?</a:t>
            </a:r>
          </a:p>
        </p:txBody>
      </p:sp>
      <p:pic>
        <p:nvPicPr>
          <p:cNvPr id="11" name="Picture 10">
            <a:extLst>
              <a:ext uri="{FF2B5EF4-FFF2-40B4-BE49-F238E27FC236}">
                <a16:creationId xmlns:a16="http://schemas.microsoft.com/office/drawing/2014/main" id="{2C012F2A-F6CE-4EA4-AF64-78EBD6DB5F5E}"/>
              </a:ext>
            </a:extLst>
          </p:cNvPr>
          <p:cNvPicPr>
            <a:picLocks noChangeAspect="1"/>
          </p:cNvPicPr>
          <p:nvPr/>
        </p:nvPicPr>
        <p:blipFill rotWithShape="1">
          <a:blip r:embed="rId6"/>
          <a:srcRect l="16408" t="13274" r="2509" b="1297"/>
          <a:stretch/>
        </p:blipFill>
        <p:spPr>
          <a:xfrm>
            <a:off x="3028950" y="1623060"/>
            <a:ext cx="3200400" cy="3749040"/>
          </a:xfrm>
          <a:prstGeom prst="rect">
            <a:avLst/>
          </a:prstGeom>
        </p:spPr>
      </p:pic>
    </p:spTree>
    <p:extLst>
      <p:ext uri="{BB962C8B-B14F-4D97-AF65-F5344CB8AC3E}">
        <p14:creationId xmlns:p14="http://schemas.microsoft.com/office/powerpoint/2010/main" val="3979464476"/>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600" y="2895600"/>
            <a:ext cx="4419600" cy="1143000"/>
          </a:xfrm>
          <a:prstGeom prst="rect">
            <a:avLst/>
          </a:prstGeom>
        </p:spPr>
        <p:txBody>
          <a:bodyPr/>
          <a:lstStyle/>
          <a:p>
            <a:pPr algn="ctr" eaLnBrk="0" hangingPunct="0">
              <a:defRPr/>
            </a:pPr>
            <a:r>
              <a:rPr lang="en-US" sz="5000" b="1" kern="0" dirty="0">
                <a:solidFill>
                  <a:srgbClr val="FFFF00"/>
                </a:solidFill>
                <a:latin typeface="+mj-lt"/>
                <a:ea typeface="+mj-ea"/>
                <a:cs typeface="+mj-cs"/>
              </a:rPr>
              <a:t>The Aquaponic Cycle</a:t>
            </a:r>
          </a:p>
        </p:txBody>
      </p:sp>
      <p:pic>
        <p:nvPicPr>
          <p:cNvPr id="71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404384" y="304800"/>
            <a:ext cx="2525732" cy="1933575"/>
          </a:xfrm>
          <a:prstGeom prst="rect">
            <a:avLst/>
          </a:prstGeom>
          <a:noFill/>
          <a:ln w="9525">
            <a:noFill/>
            <a:miter lim="800000"/>
            <a:headEnd/>
            <a:tailEnd/>
          </a:ln>
        </p:spPr>
      </p:pic>
      <p:pic>
        <p:nvPicPr>
          <p:cNvPr id="7172" name="Picture 4" descr="Veggies"/>
          <p:cNvPicPr>
            <a:picLocks noChangeAspect="1" noChangeArrowheads="1"/>
          </p:cNvPicPr>
          <p:nvPr/>
        </p:nvPicPr>
        <p:blipFill>
          <a:blip r:embed="rId3" cstate="print"/>
          <a:srcRect/>
          <a:stretch>
            <a:fillRect/>
          </a:stretch>
        </p:blipFill>
        <p:spPr bwMode="auto">
          <a:xfrm>
            <a:off x="7180344" y="4083173"/>
            <a:ext cx="1733550" cy="2247900"/>
          </a:xfrm>
          <a:prstGeom prst="rect">
            <a:avLst/>
          </a:prstGeom>
          <a:noFill/>
          <a:ln w="9525">
            <a:noFill/>
            <a:miter lim="800000"/>
            <a:headEnd/>
            <a:tailEnd/>
          </a:ln>
        </p:spPr>
      </p:pic>
      <p:pic>
        <p:nvPicPr>
          <p:cNvPr id="717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41027" y="5171301"/>
            <a:ext cx="2502173" cy="1391737"/>
          </a:xfrm>
          <a:prstGeom prst="rect">
            <a:avLst/>
          </a:prstGeom>
          <a:noFill/>
          <a:ln w="9525">
            <a:noFill/>
            <a:miter lim="800000"/>
            <a:headEnd/>
            <a:tailEnd/>
          </a:ln>
        </p:spPr>
      </p:pic>
      <p:sp>
        <p:nvSpPr>
          <p:cNvPr id="7177" name="TextBox 9"/>
          <p:cNvSpPr txBox="1">
            <a:spLocks noChangeArrowheads="1"/>
          </p:cNvSpPr>
          <p:nvPr/>
        </p:nvSpPr>
        <p:spPr bwMode="auto">
          <a:xfrm>
            <a:off x="990600" y="2743200"/>
            <a:ext cx="1524000" cy="1200150"/>
          </a:xfrm>
          <a:prstGeom prst="rect">
            <a:avLst/>
          </a:prstGeom>
          <a:noFill/>
          <a:ln w="9525">
            <a:noFill/>
            <a:miter lim="800000"/>
            <a:headEnd/>
            <a:tailEnd/>
          </a:ln>
        </p:spPr>
        <p:txBody>
          <a:bodyPr>
            <a:spAutoFit/>
          </a:bodyPr>
          <a:lstStyle/>
          <a:p>
            <a:r>
              <a:rPr lang="en-US" dirty="0">
                <a:solidFill>
                  <a:schemeClr val="bg1"/>
                </a:solidFill>
              </a:rPr>
              <a:t>Fish produce wastes</a:t>
            </a:r>
          </a:p>
        </p:txBody>
      </p:sp>
      <p:sp>
        <p:nvSpPr>
          <p:cNvPr id="11" name="Bent-Up Arrow 10"/>
          <p:cNvSpPr/>
          <p:nvPr/>
        </p:nvSpPr>
        <p:spPr>
          <a:xfrm rot="10800000">
            <a:off x="914400" y="914400"/>
            <a:ext cx="1828800" cy="1752600"/>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Up Arrow 11"/>
          <p:cNvSpPr/>
          <p:nvPr/>
        </p:nvSpPr>
        <p:spPr>
          <a:xfrm rot="10800000">
            <a:off x="1006061" y="4069685"/>
            <a:ext cx="762000" cy="990600"/>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80" name="TextBox 12"/>
          <p:cNvSpPr txBox="1">
            <a:spLocks noChangeArrowheads="1"/>
          </p:cNvSpPr>
          <p:nvPr/>
        </p:nvSpPr>
        <p:spPr bwMode="auto">
          <a:xfrm>
            <a:off x="2982107" y="4892566"/>
            <a:ext cx="2464874" cy="1569660"/>
          </a:xfrm>
          <a:prstGeom prst="rect">
            <a:avLst/>
          </a:prstGeom>
          <a:noFill/>
          <a:ln w="9525">
            <a:noFill/>
            <a:miter lim="800000"/>
            <a:headEnd/>
            <a:tailEnd/>
          </a:ln>
        </p:spPr>
        <p:txBody>
          <a:bodyPr wrap="square">
            <a:spAutoFit/>
          </a:bodyPr>
          <a:lstStyle/>
          <a:p>
            <a:r>
              <a:rPr lang="en-US" dirty="0">
                <a:solidFill>
                  <a:schemeClr val="bg1"/>
                </a:solidFill>
              </a:rPr>
              <a:t>Microbes convert wastes to fertilizer (nutrients) for plants</a:t>
            </a:r>
          </a:p>
        </p:txBody>
      </p:sp>
      <p:sp>
        <p:nvSpPr>
          <p:cNvPr id="14" name="Up Arrow 13"/>
          <p:cNvSpPr/>
          <p:nvPr/>
        </p:nvSpPr>
        <p:spPr>
          <a:xfrm rot="5400000">
            <a:off x="5715000" y="4572000"/>
            <a:ext cx="1143000" cy="1752600"/>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82" name="TextBox 14"/>
          <p:cNvSpPr txBox="1">
            <a:spLocks noChangeArrowheads="1"/>
          </p:cNvSpPr>
          <p:nvPr/>
        </p:nvSpPr>
        <p:spPr bwMode="auto">
          <a:xfrm>
            <a:off x="7010400" y="2373312"/>
            <a:ext cx="1752600" cy="1570038"/>
          </a:xfrm>
          <a:prstGeom prst="rect">
            <a:avLst/>
          </a:prstGeom>
          <a:noFill/>
          <a:ln w="9525">
            <a:noFill/>
            <a:miter lim="800000"/>
            <a:headEnd/>
            <a:tailEnd/>
          </a:ln>
        </p:spPr>
        <p:txBody>
          <a:bodyPr>
            <a:spAutoFit/>
          </a:bodyPr>
          <a:lstStyle/>
          <a:p>
            <a:r>
              <a:rPr lang="en-US" dirty="0">
                <a:solidFill>
                  <a:schemeClr val="bg1"/>
                </a:solidFill>
              </a:rPr>
              <a:t>Plants filter water that is returned to the fish</a:t>
            </a:r>
          </a:p>
        </p:txBody>
      </p:sp>
      <p:sp>
        <p:nvSpPr>
          <p:cNvPr id="16" name="Bent-Up Arrow 15"/>
          <p:cNvSpPr/>
          <p:nvPr/>
        </p:nvSpPr>
        <p:spPr>
          <a:xfrm rot="16200000">
            <a:off x="6553200" y="914400"/>
            <a:ext cx="1524000" cy="1295400"/>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extBox 1">
            <a:extLst>
              <a:ext uri="{FF2B5EF4-FFF2-40B4-BE49-F238E27FC236}">
                <a16:creationId xmlns:a16="http://schemas.microsoft.com/office/drawing/2014/main" id="{C67A2D51-1F45-A5BE-324F-EB790AEB4E60}"/>
              </a:ext>
            </a:extLst>
          </p:cNvPr>
          <p:cNvSpPr txBox="1"/>
          <p:nvPr/>
        </p:nvSpPr>
        <p:spPr>
          <a:xfrm>
            <a:off x="5483762" y="5171301"/>
            <a:ext cx="1526638" cy="553998"/>
          </a:xfrm>
          <a:prstGeom prst="rect">
            <a:avLst/>
          </a:prstGeom>
          <a:noFill/>
        </p:spPr>
        <p:txBody>
          <a:bodyPr wrap="square" rtlCol="0">
            <a:spAutoFit/>
          </a:bodyPr>
          <a:lstStyle/>
          <a:p>
            <a:r>
              <a:rPr lang="en-US" sz="1500" dirty="0">
                <a:solidFill>
                  <a:schemeClr val="bg1"/>
                </a:solidFill>
              </a:rPr>
              <a:t>Nutrient Rich Effluent</a:t>
            </a:r>
          </a:p>
        </p:txBody>
      </p:sp>
      <p:sp>
        <p:nvSpPr>
          <p:cNvPr id="4" name="TextBox 3">
            <a:extLst>
              <a:ext uri="{FF2B5EF4-FFF2-40B4-BE49-F238E27FC236}">
                <a16:creationId xmlns:a16="http://schemas.microsoft.com/office/drawing/2014/main" id="{3BA8AA69-0CCE-E2F6-3486-E4A4F05C7B1B}"/>
              </a:ext>
            </a:extLst>
          </p:cNvPr>
          <p:cNvSpPr txBox="1"/>
          <p:nvPr/>
        </p:nvSpPr>
        <p:spPr>
          <a:xfrm>
            <a:off x="1219200" y="895290"/>
            <a:ext cx="1497526" cy="400110"/>
          </a:xfrm>
          <a:prstGeom prst="rect">
            <a:avLst/>
          </a:prstGeom>
          <a:noFill/>
        </p:spPr>
        <p:txBody>
          <a:bodyPr wrap="none" rtlCol="0">
            <a:spAutoFit/>
          </a:bodyPr>
          <a:lstStyle/>
          <a:p>
            <a:r>
              <a:rPr lang="en-US" sz="2000" dirty="0">
                <a:solidFill>
                  <a:schemeClr val="bg1"/>
                </a:solidFill>
              </a:rPr>
              <a:t>Feces + NH</a:t>
            </a:r>
            <a:r>
              <a:rPr lang="en-US" sz="2000" baseline="-25000" dirty="0">
                <a:solidFill>
                  <a:schemeClr val="bg1"/>
                </a:solidFill>
              </a:rPr>
              <a:t>3</a:t>
            </a: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4989EA-A972-F358-6087-220BA8774C5A}"/>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eaLnBrk="1" hangingPunct="1">
              <a:lnSpc>
                <a:spcPct val="90000"/>
              </a:lnSpc>
            </a:pPr>
            <a:r>
              <a:rPr lang="en-US" sz="2800" b="1" kern="1200">
                <a:solidFill>
                  <a:schemeClr val="bg1"/>
                </a:solidFill>
                <a:latin typeface="+mj-lt"/>
                <a:ea typeface="+mj-ea"/>
                <a:cs typeface="+mj-cs"/>
              </a:rPr>
              <a:t>Aquaponics Process Diagram</a:t>
            </a:r>
          </a:p>
        </p:txBody>
      </p:sp>
      <p:pic>
        <p:nvPicPr>
          <p:cNvPr id="12" name="Picture 11">
            <a:extLst>
              <a:ext uri="{FF2B5EF4-FFF2-40B4-BE49-F238E27FC236}">
                <a16:creationId xmlns:a16="http://schemas.microsoft.com/office/drawing/2014/main" id="{FDDAE5C5-84A4-9013-3930-6585EAEFECC7}"/>
              </a:ext>
            </a:extLst>
          </p:cNvPr>
          <p:cNvPicPr>
            <a:picLocks noChangeAspect="1"/>
          </p:cNvPicPr>
          <p:nvPr/>
        </p:nvPicPr>
        <p:blipFill>
          <a:blip r:embed="rId2"/>
          <a:stretch>
            <a:fillRect/>
          </a:stretch>
        </p:blipFill>
        <p:spPr>
          <a:xfrm>
            <a:off x="503298" y="1671626"/>
            <a:ext cx="8137403" cy="4394199"/>
          </a:xfrm>
          <a:prstGeom prst="rect">
            <a:avLst/>
          </a:prstGeom>
        </p:spPr>
      </p:pic>
      <p:sp>
        <p:nvSpPr>
          <p:cNvPr id="13" name="TextBox 12">
            <a:extLst>
              <a:ext uri="{FF2B5EF4-FFF2-40B4-BE49-F238E27FC236}">
                <a16:creationId xmlns:a16="http://schemas.microsoft.com/office/drawing/2014/main" id="{6ADBF7D9-11A7-03B0-AE72-C83651E98A64}"/>
              </a:ext>
            </a:extLst>
          </p:cNvPr>
          <p:cNvSpPr txBox="1"/>
          <p:nvPr/>
        </p:nvSpPr>
        <p:spPr>
          <a:xfrm>
            <a:off x="685800" y="6206248"/>
            <a:ext cx="4919937" cy="461665"/>
          </a:xfrm>
          <a:prstGeom prst="rect">
            <a:avLst/>
          </a:prstGeom>
          <a:noFill/>
        </p:spPr>
        <p:txBody>
          <a:bodyPr wrap="none" rtlCol="0">
            <a:spAutoFit/>
          </a:bodyPr>
          <a:lstStyle/>
          <a:p>
            <a:r>
              <a:rPr lang="en-US" dirty="0"/>
              <a:t>*Composting Unit = Sludge Digestion</a:t>
            </a:r>
          </a:p>
        </p:txBody>
      </p:sp>
      <p:sp>
        <p:nvSpPr>
          <p:cNvPr id="15" name="TextBox 14">
            <a:extLst>
              <a:ext uri="{FF2B5EF4-FFF2-40B4-BE49-F238E27FC236}">
                <a16:creationId xmlns:a16="http://schemas.microsoft.com/office/drawing/2014/main" id="{8AF56692-F859-71FE-039B-D30006394474}"/>
              </a:ext>
            </a:extLst>
          </p:cNvPr>
          <p:cNvSpPr txBox="1"/>
          <p:nvPr/>
        </p:nvSpPr>
        <p:spPr>
          <a:xfrm>
            <a:off x="5501206" y="5722339"/>
            <a:ext cx="3110592" cy="276999"/>
          </a:xfrm>
          <a:prstGeom prst="rect">
            <a:avLst/>
          </a:prstGeom>
          <a:noFill/>
        </p:spPr>
        <p:txBody>
          <a:bodyPr wrap="square">
            <a:spAutoFit/>
          </a:bodyPr>
          <a:lstStyle/>
          <a:p>
            <a:r>
              <a:rPr lang="en-US" sz="1200" b="0" i="0" dirty="0">
                <a:effectLst/>
                <a:latin typeface="Roboto" panose="02000000000000000000" pitchFamily="2" charset="0"/>
              </a:rPr>
              <a:t> Photo Credit: Ragnheidur </a:t>
            </a:r>
            <a:r>
              <a:rPr lang="en-US" sz="1200" b="0" i="0" dirty="0" err="1">
                <a:effectLst/>
                <a:latin typeface="Roboto" panose="02000000000000000000" pitchFamily="2" charset="0"/>
              </a:rPr>
              <a:t>Thorarinsdottir</a:t>
            </a:r>
            <a:endParaRPr lang="en-US" sz="1200" dirty="0"/>
          </a:p>
        </p:txBody>
      </p:sp>
      <p:sp>
        <p:nvSpPr>
          <p:cNvPr id="2" name="TextBox 1">
            <a:extLst>
              <a:ext uri="{FF2B5EF4-FFF2-40B4-BE49-F238E27FC236}">
                <a16:creationId xmlns:a16="http://schemas.microsoft.com/office/drawing/2014/main" id="{3308136D-EB2A-F758-9C48-96D98FAB1933}"/>
              </a:ext>
            </a:extLst>
          </p:cNvPr>
          <p:cNvSpPr txBox="1"/>
          <p:nvPr/>
        </p:nvSpPr>
        <p:spPr>
          <a:xfrm>
            <a:off x="7056502" y="5076337"/>
            <a:ext cx="1425390" cy="400110"/>
          </a:xfrm>
          <a:prstGeom prst="rect">
            <a:avLst/>
          </a:prstGeom>
          <a:noFill/>
        </p:spPr>
        <p:txBody>
          <a:bodyPr wrap="none" rtlCol="0">
            <a:spAutoFit/>
          </a:bodyPr>
          <a:lstStyle/>
          <a:p>
            <a:r>
              <a:rPr lang="en-US" sz="2000" b="1" dirty="0">
                <a:solidFill>
                  <a:srgbClr val="FF0000"/>
                </a:solidFill>
              </a:rPr>
              <a:t>+Alkalinity</a:t>
            </a:r>
          </a:p>
        </p:txBody>
      </p:sp>
    </p:spTree>
    <p:extLst>
      <p:ext uri="{BB962C8B-B14F-4D97-AF65-F5344CB8AC3E}">
        <p14:creationId xmlns:p14="http://schemas.microsoft.com/office/powerpoint/2010/main" val="1003119987"/>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9370" y="609600"/>
            <a:ext cx="8263890" cy="1075811"/>
            <a:chOff x="0" y="0"/>
            <a:chExt cx="22037040" cy="2868830"/>
          </a:xfrm>
        </p:grpSpPr>
        <p:sp>
          <p:nvSpPr>
            <p:cNvPr id="3" name="Freeform 3"/>
            <p:cNvSpPr/>
            <p:nvPr/>
          </p:nvSpPr>
          <p:spPr>
            <a:xfrm>
              <a:off x="0" y="0"/>
              <a:ext cx="22037039" cy="2868830"/>
            </a:xfrm>
            <a:custGeom>
              <a:avLst/>
              <a:gdLst/>
              <a:ahLst/>
              <a:cxnLst/>
              <a:rect l="l" t="t" r="r" b="b"/>
              <a:pathLst>
                <a:path w="22037039" h="2868830">
                  <a:moveTo>
                    <a:pt x="0" y="0"/>
                  </a:moveTo>
                  <a:lnTo>
                    <a:pt x="22037039" y="0"/>
                  </a:lnTo>
                  <a:lnTo>
                    <a:pt x="22037039" y="2868830"/>
                  </a:lnTo>
                  <a:lnTo>
                    <a:pt x="0" y="2868830"/>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4" name="TextBox 4"/>
            <p:cNvSpPr txBox="1"/>
            <p:nvPr/>
          </p:nvSpPr>
          <p:spPr>
            <a:xfrm>
              <a:off x="0" y="47625"/>
              <a:ext cx="22037040" cy="2821205"/>
            </a:xfrm>
            <a:prstGeom prst="rect">
              <a:avLst/>
            </a:prstGeom>
          </p:spPr>
          <p:txBody>
            <a:bodyPr lIns="0" tIns="0" rIns="0" bIns="0" rtlCol="0" anchor="b"/>
            <a:lstStyle/>
            <a:p>
              <a:pPr defTabSz="457200" fontAlgn="auto">
                <a:lnSpc>
                  <a:spcPts val="3726"/>
                </a:lnSpc>
                <a:spcBef>
                  <a:spcPts val="0"/>
                </a:spcBef>
                <a:spcAft>
                  <a:spcPts val="0"/>
                </a:spcAft>
              </a:pPr>
              <a:r>
                <a:rPr lang="en-US" sz="3450" b="1" dirty="0">
                  <a:solidFill>
                    <a:srgbClr val="000000"/>
                  </a:solidFill>
                  <a:ea typeface="Arimo"/>
                  <a:cs typeface="Times New Roman" panose="02020603050405020304" pitchFamily="18" charset="0"/>
                  <a:sym typeface="Arimo"/>
                </a:rPr>
                <a:t>Why is Aquaponics Considered Sustainable?</a:t>
              </a:r>
            </a:p>
          </p:txBody>
        </p:sp>
      </p:grpSp>
      <p:sp>
        <p:nvSpPr>
          <p:cNvPr id="5" name="Freeform 5"/>
          <p:cNvSpPr/>
          <p:nvPr/>
        </p:nvSpPr>
        <p:spPr>
          <a:xfrm>
            <a:off x="412701" y="1905000"/>
            <a:ext cx="8262938" cy="47054"/>
          </a:xfrm>
          <a:custGeom>
            <a:avLst/>
            <a:gdLst/>
            <a:ahLst/>
            <a:cxnLst/>
            <a:rect l="l" t="t" r="r" b="b"/>
            <a:pathLst>
              <a:path w="16525875" h="94107">
                <a:moveTo>
                  <a:pt x="0" y="0"/>
                </a:moveTo>
                <a:lnTo>
                  <a:pt x="16525875" y="0"/>
                </a:lnTo>
                <a:lnTo>
                  <a:pt x="16525875" y="94107"/>
                </a:lnTo>
                <a:lnTo>
                  <a:pt x="0" y="9410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ndParaRPr>
          </a:p>
        </p:txBody>
      </p:sp>
      <p:grpSp>
        <p:nvGrpSpPr>
          <p:cNvPr id="6" name="Group 6"/>
          <p:cNvGrpSpPr/>
          <p:nvPr/>
        </p:nvGrpSpPr>
        <p:grpSpPr>
          <a:xfrm>
            <a:off x="429370" y="2171643"/>
            <a:ext cx="5035164" cy="4229157"/>
            <a:chOff x="0" y="-717316"/>
            <a:chExt cx="13427104" cy="12688021"/>
          </a:xfrm>
        </p:grpSpPr>
        <p:sp>
          <p:nvSpPr>
            <p:cNvPr id="7" name="Freeform 7"/>
            <p:cNvSpPr/>
            <p:nvPr/>
          </p:nvSpPr>
          <p:spPr>
            <a:xfrm>
              <a:off x="0" y="0"/>
              <a:ext cx="13427104" cy="8238344"/>
            </a:xfrm>
            <a:custGeom>
              <a:avLst/>
              <a:gdLst/>
              <a:ahLst/>
              <a:cxnLst/>
              <a:rect l="l" t="t" r="r" b="b"/>
              <a:pathLst>
                <a:path w="13427104" h="8238344">
                  <a:moveTo>
                    <a:pt x="0" y="0"/>
                  </a:moveTo>
                  <a:lnTo>
                    <a:pt x="13427104" y="0"/>
                  </a:lnTo>
                  <a:lnTo>
                    <a:pt x="13427104" y="8238344"/>
                  </a:lnTo>
                  <a:lnTo>
                    <a:pt x="0" y="8238344"/>
                  </a:lnTo>
                  <a:close/>
                </a:path>
              </a:pathLst>
            </a:custGeom>
            <a:solidFill>
              <a:srgbClr val="000000">
                <a:alpha val="0"/>
              </a:srgbClr>
            </a:solidFill>
          </p:spPr>
          <p:txBody>
            <a:bodyPr/>
            <a:lstStyle/>
            <a:p>
              <a:pPr defTabSz="457200" fontAlgn="auto">
                <a:spcBef>
                  <a:spcPts val="0"/>
                </a:spcBef>
                <a:spcAft>
                  <a:spcPts val="0"/>
                </a:spcAft>
              </a:pPr>
              <a:endParaRPr lang="en-US" sz="900">
                <a:solidFill>
                  <a:prstClr val="black"/>
                </a:solidFill>
                <a:latin typeface="Calibri"/>
              </a:endParaRPr>
            </a:p>
          </p:txBody>
        </p:sp>
        <p:sp>
          <p:nvSpPr>
            <p:cNvPr id="8" name="TextBox 8"/>
            <p:cNvSpPr txBox="1"/>
            <p:nvPr/>
          </p:nvSpPr>
          <p:spPr>
            <a:xfrm>
              <a:off x="0" y="-717316"/>
              <a:ext cx="13427104" cy="12688021"/>
            </a:xfrm>
            <a:prstGeom prst="rect">
              <a:avLst/>
            </a:prstGeom>
          </p:spPr>
          <p:txBody>
            <a:bodyPr lIns="0" tIns="0" rIns="0" bIns="0" rtlCol="0" anchor="t"/>
            <a:lstStyle/>
            <a:p>
              <a:pPr marL="298609" lvl="1" indent="-149305" defTabSz="457200" fontAlgn="auto">
                <a:lnSpc>
                  <a:spcPts val="1782"/>
                </a:lnSpc>
                <a:spcBef>
                  <a:spcPts val="0"/>
                </a:spcBef>
                <a:spcAft>
                  <a:spcPts val="0"/>
                </a:spcAft>
                <a:buFont typeface="Arial"/>
                <a:buChar char="•"/>
              </a:pPr>
              <a:r>
                <a:rPr lang="en-US" sz="1650" b="1" dirty="0">
                  <a:solidFill>
                    <a:srgbClr val="000000"/>
                  </a:solidFill>
                  <a:ea typeface="Arimo Bold"/>
                  <a:cs typeface="Times New Roman" panose="02020603050405020304" pitchFamily="18" charset="0"/>
                  <a:sym typeface="Arimo Bold"/>
                </a:rPr>
                <a:t>Resource use efficiency</a:t>
              </a:r>
            </a:p>
            <a:p>
              <a:pPr marL="641509" lvl="2" indent="-213836" defTabSz="457200" fontAlgn="auto">
                <a:lnSpc>
                  <a:spcPts val="1782"/>
                </a:lnSpc>
                <a:spcBef>
                  <a:spcPts val="0"/>
                </a:spcBef>
                <a:spcAft>
                  <a:spcPts val="0"/>
                </a:spcAft>
                <a:buFont typeface="Arial"/>
                <a:buChar char="⚬"/>
              </a:pPr>
              <a:r>
                <a:rPr lang="en-US" sz="1650" dirty="0">
                  <a:solidFill>
                    <a:srgbClr val="000000"/>
                  </a:solidFill>
                  <a:ea typeface="Arimo"/>
                  <a:cs typeface="Times New Roman" panose="02020603050405020304" pitchFamily="18" charset="0"/>
                  <a:sym typeface="Arimo"/>
                </a:rPr>
                <a:t>Free nutrients through fish feed –  majority of salts don’t have to be mined or produced in a lab</a:t>
              </a:r>
            </a:p>
            <a:p>
              <a:pPr marL="641509" lvl="2" indent="-213836" defTabSz="457200" fontAlgn="auto">
                <a:lnSpc>
                  <a:spcPts val="1782"/>
                </a:lnSpc>
                <a:spcBef>
                  <a:spcPts val="0"/>
                </a:spcBef>
                <a:spcAft>
                  <a:spcPts val="0"/>
                </a:spcAft>
                <a:buFont typeface="Arial"/>
                <a:buChar char="⚬"/>
              </a:pPr>
              <a:r>
                <a:rPr lang="en-US" sz="1650" dirty="0">
                  <a:solidFill>
                    <a:srgbClr val="000000"/>
                  </a:solidFill>
                  <a:ea typeface="Arimo"/>
                  <a:cs typeface="Times New Roman" panose="02020603050405020304" pitchFamily="18" charset="0"/>
                  <a:sym typeface="Arimo"/>
                </a:rPr>
                <a:t>Uses less water than soil-based or hydroponic plant production </a:t>
              </a:r>
            </a:p>
            <a:p>
              <a:pPr marL="427673" lvl="2" defTabSz="457200" fontAlgn="auto">
                <a:lnSpc>
                  <a:spcPts val="1782"/>
                </a:lnSpc>
                <a:spcBef>
                  <a:spcPts val="0"/>
                </a:spcBef>
                <a:spcAft>
                  <a:spcPts val="0"/>
                </a:spcAft>
              </a:pPr>
              <a:endParaRPr lang="en-US" sz="1650" dirty="0">
                <a:solidFill>
                  <a:srgbClr val="000000"/>
                </a:solidFill>
                <a:ea typeface="Arimo"/>
                <a:cs typeface="Times New Roman" panose="02020603050405020304" pitchFamily="18" charset="0"/>
                <a:sym typeface="Arimo"/>
              </a:endParaRPr>
            </a:p>
            <a:p>
              <a:pPr marL="298609" lvl="1" indent="-149305" defTabSz="457200" fontAlgn="auto">
                <a:lnSpc>
                  <a:spcPts val="1782"/>
                </a:lnSpc>
                <a:spcBef>
                  <a:spcPts val="0"/>
                </a:spcBef>
                <a:spcAft>
                  <a:spcPts val="0"/>
                </a:spcAft>
                <a:buFont typeface="Arial"/>
                <a:buChar char="•"/>
              </a:pPr>
              <a:r>
                <a:rPr lang="en-US" sz="1650" b="1" dirty="0">
                  <a:solidFill>
                    <a:srgbClr val="000000"/>
                  </a:solidFill>
                  <a:ea typeface="Arimo Bold"/>
                  <a:cs typeface="Times New Roman" panose="02020603050405020304" pitchFamily="18" charset="0"/>
                  <a:sym typeface="Arimo Bold"/>
                </a:rPr>
                <a:t>No runoff and limited discharge into environment</a:t>
              </a:r>
            </a:p>
            <a:p>
              <a:pPr marL="641509" lvl="2" indent="-213836" defTabSz="457200" fontAlgn="auto">
                <a:lnSpc>
                  <a:spcPts val="1782"/>
                </a:lnSpc>
                <a:spcBef>
                  <a:spcPts val="0"/>
                </a:spcBef>
                <a:spcAft>
                  <a:spcPts val="0"/>
                </a:spcAft>
                <a:buFont typeface="Arial"/>
                <a:buChar char="⚬"/>
              </a:pPr>
              <a:r>
                <a:rPr lang="en-US" sz="1650" dirty="0">
                  <a:solidFill>
                    <a:srgbClr val="000000"/>
                  </a:solidFill>
                  <a:ea typeface="Arimo"/>
                  <a:cs typeface="Times New Roman" panose="02020603050405020304" pitchFamily="18" charset="0"/>
                  <a:sym typeface="Arimo"/>
                </a:rPr>
                <a:t>Even the best RAS discharges significant amounts of effluent daily</a:t>
              </a:r>
            </a:p>
            <a:p>
              <a:pPr marL="427673" lvl="2" defTabSz="457200" fontAlgn="auto">
                <a:lnSpc>
                  <a:spcPts val="1782"/>
                </a:lnSpc>
                <a:spcBef>
                  <a:spcPts val="0"/>
                </a:spcBef>
                <a:spcAft>
                  <a:spcPts val="0"/>
                </a:spcAft>
              </a:pPr>
              <a:endParaRPr lang="en-US" sz="1650" dirty="0">
                <a:solidFill>
                  <a:srgbClr val="000000"/>
                </a:solidFill>
                <a:ea typeface="Arimo"/>
                <a:cs typeface="Times New Roman" panose="02020603050405020304" pitchFamily="18" charset="0"/>
                <a:sym typeface="Arimo"/>
              </a:endParaRPr>
            </a:p>
            <a:p>
              <a:pPr marL="298609" lvl="1" indent="-149305" defTabSz="457200" fontAlgn="auto">
                <a:lnSpc>
                  <a:spcPts val="1782"/>
                </a:lnSpc>
                <a:spcBef>
                  <a:spcPts val="0"/>
                </a:spcBef>
                <a:spcAft>
                  <a:spcPts val="0"/>
                </a:spcAft>
                <a:buFont typeface="Arial"/>
                <a:buChar char="•"/>
              </a:pPr>
              <a:r>
                <a:rPr lang="en-US" sz="1650" b="1" dirty="0">
                  <a:solidFill>
                    <a:srgbClr val="000000"/>
                  </a:solidFill>
                  <a:ea typeface="Arimo Bold"/>
                  <a:cs typeface="Times New Roman" panose="02020603050405020304" pitchFamily="18" charset="0"/>
                  <a:sym typeface="Arimo Bold"/>
                </a:rPr>
                <a:t>Organic plant production possible</a:t>
              </a:r>
            </a:p>
            <a:p>
              <a:pPr marL="641509" lvl="2" indent="-213836" defTabSz="457200" fontAlgn="auto">
                <a:lnSpc>
                  <a:spcPts val="1782"/>
                </a:lnSpc>
                <a:spcBef>
                  <a:spcPts val="0"/>
                </a:spcBef>
                <a:spcAft>
                  <a:spcPts val="0"/>
                </a:spcAft>
                <a:buFont typeface="Arial"/>
                <a:buChar char="⚬"/>
              </a:pPr>
              <a:r>
                <a:rPr lang="en-US" sz="1650" dirty="0">
                  <a:solidFill>
                    <a:srgbClr val="000000"/>
                  </a:solidFill>
                  <a:ea typeface="Arimo"/>
                  <a:cs typeface="Times New Roman" panose="02020603050405020304" pitchFamily="18" charset="0"/>
                  <a:sym typeface="Arimo"/>
                </a:rPr>
                <a:t>Reduced chemical input</a:t>
              </a:r>
            </a:p>
            <a:p>
              <a:pPr marL="641509" lvl="2" indent="-213836" defTabSz="457200" fontAlgn="auto">
                <a:lnSpc>
                  <a:spcPts val="1782"/>
                </a:lnSpc>
                <a:spcBef>
                  <a:spcPts val="0"/>
                </a:spcBef>
                <a:spcAft>
                  <a:spcPts val="0"/>
                </a:spcAft>
                <a:buFont typeface="Arial"/>
                <a:buChar char="⚬"/>
              </a:pPr>
              <a:r>
                <a:rPr lang="en-US" sz="1650" dirty="0">
                  <a:solidFill>
                    <a:srgbClr val="000000"/>
                  </a:solidFill>
                  <a:ea typeface="Arimo"/>
                  <a:cs typeface="Times New Roman" panose="02020603050405020304" pitchFamily="18" charset="0"/>
                  <a:sym typeface="Arimo"/>
                </a:rPr>
                <a:t>Healthier Product</a:t>
              </a:r>
            </a:p>
            <a:p>
              <a:pPr marL="427673" lvl="2" defTabSz="457200" fontAlgn="auto">
                <a:lnSpc>
                  <a:spcPts val="1782"/>
                </a:lnSpc>
                <a:spcBef>
                  <a:spcPts val="0"/>
                </a:spcBef>
                <a:spcAft>
                  <a:spcPts val="0"/>
                </a:spcAft>
              </a:pPr>
              <a:endParaRPr lang="en-US" sz="1650" dirty="0">
                <a:solidFill>
                  <a:srgbClr val="000000"/>
                </a:solidFill>
                <a:ea typeface="Arimo"/>
                <a:cs typeface="Times New Roman" panose="02020603050405020304" pitchFamily="18" charset="0"/>
                <a:sym typeface="Arimo"/>
              </a:endParaRPr>
            </a:p>
            <a:p>
              <a:pPr marL="298609" lvl="1" indent="-149305" defTabSz="457200" fontAlgn="auto">
                <a:lnSpc>
                  <a:spcPts val="1782"/>
                </a:lnSpc>
                <a:spcBef>
                  <a:spcPts val="0"/>
                </a:spcBef>
                <a:spcAft>
                  <a:spcPts val="0"/>
                </a:spcAft>
                <a:buFont typeface="Arial"/>
                <a:buChar char="•"/>
              </a:pPr>
              <a:r>
                <a:rPr lang="en-US" sz="1650" b="1" dirty="0">
                  <a:solidFill>
                    <a:srgbClr val="000000"/>
                  </a:solidFill>
                  <a:ea typeface="Arimo Bold"/>
                  <a:cs typeface="Times New Roman" panose="02020603050405020304" pitchFamily="18" charset="0"/>
                  <a:sym typeface="Arimo Bold"/>
                </a:rPr>
                <a:t>Local and year-round production</a:t>
              </a:r>
            </a:p>
            <a:p>
              <a:pPr marL="298609" lvl="1" indent="-149305" defTabSz="457200" fontAlgn="auto">
                <a:lnSpc>
                  <a:spcPts val="1782"/>
                </a:lnSpc>
                <a:spcBef>
                  <a:spcPts val="0"/>
                </a:spcBef>
                <a:spcAft>
                  <a:spcPts val="0"/>
                </a:spcAft>
                <a:buFont typeface="Arial"/>
                <a:buChar char="•"/>
              </a:pPr>
              <a:endParaRPr lang="en-US" sz="1650" b="1" dirty="0">
                <a:solidFill>
                  <a:srgbClr val="000000"/>
                </a:solidFill>
                <a:ea typeface="Arimo Bold"/>
                <a:cs typeface="Times New Roman" panose="02020603050405020304" pitchFamily="18" charset="0"/>
                <a:sym typeface="Arimo Bold"/>
              </a:endParaRPr>
            </a:p>
            <a:p>
              <a:pPr marL="298609" lvl="1" indent="-149305" defTabSz="457200" fontAlgn="auto">
                <a:lnSpc>
                  <a:spcPts val="1782"/>
                </a:lnSpc>
                <a:spcBef>
                  <a:spcPts val="0"/>
                </a:spcBef>
                <a:spcAft>
                  <a:spcPts val="0"/>
                </a:spcAft>
                <a:buFont typeface="Arial"/>
                <a:buChar char="•"/>
              </a:pPr>
              <a:endParaRPr lang="en-US" sz="3600" b="1" dirty="0">
                <a:solidFill>
                  <a:srgbClr val="FF0000"/>
                </a:solidFill>
                <a:ea typeface="Arimo Bold"/>
                <a:cs typeface="Times New Roman" panose="02020603050405020304" pitchFamily="18" charset="0"/>
                <a:sym typeface="Arimo Bold"/>
              </a:endParaRPr>
            </a:p>
            <a:p>
              <a:pPr marL="149304" lvl="1" defTabSz="457200" fontAlgn="auto">
                <a:lnSpc>
                  <a:spcPts val="1782"/>
                </a:lnSpc>
                <a:spcBef>
                  <a:spcPts val="0"/>
                </a:spcBef>
                <a:spcAft>
                  <a:spcPts val="0"/>
                </a:spcAft>
              </a:pPr>
              <a:r>
                <a:rPr lang="en-US" sz="3600" b="1" dirty="0">
                  <a:solidFill>
                    <a:srgbClr val="FF0000"/>
                  </a:solidFill>
                  <a:ea typeface="Arimo Bold"/>
                  <a:cs typeface="Times New Roman" panose="02020603050405020304" pitchFamily="18" charset="0"/>
                  <a:sym typeface="Arimo Bold"/>
                </a:rPr>
                <a:t>	</a:t>
              </a:r>
            </a:p>
          </p:txBody>
        </p:sp>
      </p:grpSp>
      <p:sp>
        <p:nvSpPr>
          <p:cNvPr id="9" name="Freeform 9" descr="Sustainability - Amaris Consulting"/>
          <p:cNvSpPr/>
          <p:nvPr/>
        </p:nvSpPr>
        <p:spPr>
          <a:xfrm>
            <a:off x="5756744" y="2427732"/>
            <a:ext cx="2955798" cy="3072384"/>
          </a:xfrm>
          <a:custGeom>
            <a:avLst/>
            <a:gdLst/>
            <a:ahLst/>
            <a:cxnLst/>
            <a:rect l="l" t="t" r="r" b="b"/>
            <a:pathLst>
              <a:path w="5911596" h="6144768">
                <a:moveTo>
                  <a:pt x="0" y="0"/>
                </a:moveTo>
                <a:lnTo>
                  <a:pt x="5911596" y="0"/>
                </a:lnTo>
                <a:lnTo>
                  <a:pt x="5911596" y="6144768"/>
                </a:lnTo>
                <a:lnTo>
                  <a:pt x="0" y="6144768"/>
                </a:lnTo>
                <a:lnTo>
                  <a:pt x="0" y="0"/>
                </a:lnTo>
                <a:close/>
              </a:path>
            </a:pathLst>
          </a:custGeom>
          <a:blipFill>
            <a:blip r:embed="rId3"/>
            <a:stretch>
              <a:fillRect l="-2617" r="-1324" b="2"/>
            </a:stretch>
          </a:blipFill>
        </p:spPr>
        <p:txBody>
          <a:bodyPr/>
          <a:lstStyle/>
          <a:p>
            <a:pPr defTabSz="457200" fontAlgn="auto">
              <a:spcBef>
                <a:spcPts val="0"/>
              </a:spcBef>
              <a:spcAft>
                <a:spcPts val="0"/>
              </a:spcAft>
            </a:pPr>
            <a:endParaRPr lang="en-US" sz="90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6504-49A4-4AF0-3568-2D4260E3F0F5}"/>
              </a:ext>
            </a:extLst>
          </p:cNvPr>
          <p:cNvSpPr>
            <a:spLocks noGrp="1"/>
          </p:cNvSpPr>
          <p:nvPr>
            <p:ph type="title"/>
          </p:nvPr>
        </p:nvSpPr>
        <p:spPr/>
        <p:txBody>
          <a:bodyPr/>
          <a:lstStyle/>
          <a:p>
            <a:r>
              <a:rPr lang="en-US" dirty="0"/>
              <a:t>Where Aquaponics is Truly Sustainable (and where it isn’t yet)</a:t>
            </a:r>
          </a:p>
        </p:txBody>
      </p:sp>
      <p:sp>
        <p:nvSpPr>
          <p:cNvPr id="4" name="Text Placeholder 3">
            <a:extLst>
              <a:ext uri="{FF2B5EF4-FFF2-40B4-BE49-F238E27FC236}">
                <a16:creationId xmlns:a16="http://schemas.microsoft.com/office/drawing/2014/main" id="{B1F310DD-D202-3481-AB4F-4B5F0E304B97}"/>
              </a:ext>
            </a:extLst>
          </p:cNvPr>
          <p:cNvSpPr>
            <a:spLocks noGrp="1"/>
          </p:cNvSpPr>
          <p:nvPr>
            <p:ph type="body" idx="1"/>
          </p:nvPr>
        </p:nvSpPr>
        <p:spPr/>
        <p:txBody>
          <a:bodyPr/>
          <a:lstStyle/>
          <a:p>
            <a:r>
              <a:rPr lang="en-US" u="sng" dirty="0"/>
              <a:t>Strengths</a:t>
            </a:r>
          </a:p>
        </p:txBody>
      </p:sp>
      <p:sp>
        <p:nvSpPr>
          <p:cNvPr id="8" name="Content Placeholder 7">
            <a:extLst>
              <a:ext uri="{FF2B5EF4-FFF2-40B4-BE49-F238E27FC236}">
                <a16:creationId xmlns:a16="http://schemas.microsoft.com/office/drawing/2014/main" id="{F3697CE7-F81C-90A7-0BE2-C0DFED582548}"/>
              </a:ext>
            </a:extLst>
          </p:cNvPr>
          <p:cNvSpPr>
            <a:spLocks noGrp="1"/>
          </p:cNvSpPr>
          <p:nvPr>
            <p:ph sz="half" idx="2"/>
          </p:nvPr>
        </p:nvSpPr>
        <p:spPr/>
        <p:txBody>
          <a:bodyPr/>
          <a:lstStyle/>
          <a:p>
            <a:r>
              <a:rPr lang="en-US" dirty="0"/>
              <a:t>Water Reuse</a:t>
            </a:r>
          </a:p>
          <a:p>
            <a:endParaRPr lang="en-US" dirty="0"/>
          </a:p>
          <a:p>
            <a:r>
              <a:rPr lang="en-US" dirty="0"/>
              <a:t>Nutrient Recovery from Waste Streams</a:t>
            </a:r>
          </a:p>
          <a:p>
            <a:endParaRPr lang="en-US" dirty="0"/>
          </a:p>
          <a:p>
            <a:r>
              <a:rPr lang="en-US" dirty="0"/>
              <a:t>Reduced Synthetic Fertilizer Dependence</a:t>
            </a:r>
          </a:p>
          <a:p>
            <a:endParaRPr lang="en-US" dirty="0"/>
          </a:p>
          <a:p>
            <a:r>
              <a:rPr lang="en-US" dirty="0"/>
              <a:t>Potential Circularity</a:t>
            </a:r>
          </a:p>
        </p:txBody>
      </p:sp>
      <p:sp>
        <p:nvSpPr>
          <p:cNvPr id="9" name="Text Placeholder 8">
            <a:extLst>
              <a:ext uri="{FF2B5EF4-FFF2-40B4-BE49-F238E27FC236}">
                <a16:creationId xmlns:a16="http://schemas.microsoft.com/office/drawing/2014/main" id="{7F6AABD6-E669-957A-612B-221CA20EBA2C}"/>
              </a:ext>
            </a:extLst>
          </p:cNvPr>
          <p:cNvSpPr>
            <a:spLocks noGrp="1"/>
          </p:cNvSpPr>
          <p:nvPr>
            <p:ph type="body" sz="quarter" idx="3"/>
          </p:nvPr>
        </p:nvSpPr>
        <p:spPr/>
        <p:txBody>
          <a:bodyPr/>
          <a:lstStyle/>
          <a:p>
            <a:r>
              <a:rPr lang="en-US" u="sng" dirty="0"/>
              <a:t>Limitations</a:t>
            </a:r>
          </a:p>
        </p:txBody>
      </p:sp>
      <p:sp>
        <p:nvSpPr>
          <p:cNvPr id="10" name="Content Placeholder 9">
            <a:extLst>
              <a:ext uri="{FF2B5EF4-FFF2-40B4-BE49-F238E27FC236}">
                <a16:creationId xmlns:a16="http://schemas.microsoft.com/office/drawing/2014/main" id="{778571DB-024B-B527-BEE3-6A7B7D8AE114}"/>
              </a:ext>
            </a:extLst>
          </p:cNvPr>
          <p:cNvSpPr>
            <a:spLocks noGrp="1"/>
          </p:cNvSpPr>
          <p:nvPr>
            <p:ph sz="quarter" idx="4"/>
          </p:nvPr>
        </p:nvSpPr>
        <p:spPr/>
        <p:txBody>
          <a:bodyPr/>
          <a:lstStyle/>
          <a:p>
            <a:r>
              <a:rPr lang="en-US" dirty="0"/>
              <a:t>Energy Use (pumps, heating, lighting)</a:t>
            </a:r>
          </a:p>
          <a:p>
            <a:endParaRPr lang="en-US" dirty="0"/>
          </a:p>
          <a:p>
            <a:r>
              <a:rPr lang="en-US" dirty="0"/>
              <a:t>Capital Intensive</a:t>
            </a:r>
          </a:p>
          <a:p>
            <a:endParaRPr lang="en-US" dirty="0"/>
          </a:p>
          <a:p>
            <a:r>
              <a:rPr lang="en-US" dirty="0"/>
              <a:t>Fish Feed Sourcing</a:t>
            </a:r>
          </a:p>
          <a:p>
            <a:endParaRPr lang="en-US" dirty="0"/>
          </a:p>
          <a:p>
            <a:r>
              <a:rPr lang="en-US" dirty="0"/>
              <a:t>Nutrient Imbalances</a:t>
            </a:r>
          </a:p>
        </p:txBody>
      </p:sp>
    </p:spTree>
    <p:extLst>
      <p:ext uri="{BB962C8B-B14F-4D97-AF65-F5344CB8AC3E}">
        <p14:creationId xmlns:p14="http://schemas.microsoft.com/office/powerpoint/2010/main" val="2813529056"/>
      </p:ext>
    </p:extLst>
  </p:cSld>
  <p:clrMapOvr>
    <a:masterClrMapping/>
  </p:clrMapOvr>
  <p:transition spd="med">
    <p:random/>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docProps/app.xml><?xml version="1.0" encoding="utf-8"?>
<Properties xmlns="http://schemas.openxmlformats.org/officeDocument/2006/extended-properties" xmlns:vt="http://schemas.openxmlformats.org/officeDocument/2006/docPropsVTypes">
  <TotalTime>18990</TotalTime>
  <Words>2200</Words>
  <Application>Microsoft Office PowerPoint</Application>
  <PresentationFormat>On-screen Show (4:3)</PresentationFormat>
  <Paragraphs>379</Paragraphs>
  <Slides>52</Slides>
  <Notes>13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52</vt:i4>
      </vt:variant>
    </vt:vector>
  </HeadingPairs>
  <TitlesOfParts>
    <vt:vector size="66" baseType="lpstr">
      <vt:lpstr>Avenir Next LT Pro</vt:lpstr>
      <vt:lpstr>Calibri</vt:lpstr>
      <vt:lpstr>Calibri (MS)</vt:lpstr>
      <vt:lpstr>Arimo</vt:lpstr>
      <vt:lpstr>Calibri Light</vt:lpstr>
      <vt:lpstr>Comic Sans MS</vt:lpstr>
      <vt:lpstr>Calibri (MS) Bold</vt:lpstr>
      <vt:lpstr>Arial</vt:lpstr>
      <vt:lpstr>Arimo Bold</vt:lpstr>
      <vt:lpstr>Times New Roman</vt:lpstr>
      <vt:lpstr>Roboto</vt:lpstr>
      <vt:lpstr>Default Design</vt:lpstr>
      <vt:lpstr>Office Theme</vt:lpstr>
      <vt:lpstr>1_Office Theme</vt:lpstr>
      <vt:lpstr>PowerPoint Presentation</vt:lpstr>
      <vt:lpstr>What is Aquaponics?  </vt:lpstr>
      <vt:lpstr>Is Aquaponics a New Technology?</vt:lpstr>
      <vt:lpstr>Aquaponics is Not Just a Production System</vt:lpstr>
      <vt:lpstr>Why does it work?</vt:lpstr>
      <vt:lpstr>PowerPoint Presentation</vt:lpstr>
      <vt:lpstr>Aquaponics Process Diagram</vt:lpstr>
      <vt:lpstr>PowerPoint Presentation</vt:lpstr>
      <vt:lpstr>Where Aquaponics is Truly Sustainable (and where it isn’t yet)</vt:lpstr>
      <vt:lpstr>Closing the Loop in Aquaponics</vt:lpstr>
      <vt:lpstr>Why Use Aquaponics?</vt:lpstr>
      <vt:lpstr>Shifting Trends in food markets</vt:lpstr>
      <vt:lpstr>Key Advantages of Aquaponics</vt:lpstr>
      <vt:lpstr>Advantages of Aquaponics</vt:lpstr>
      <vt:lpstr>Where Aquaponics has a Unique Advantage</vt:lpstr>
      <vt:lpstr>Three Traditional Aquaponic System Types</vt:lpstr>
      <vt:lpstr>Dutch Buckets/Bato Buckets</vt:lpstr>
      <vt:lpstr>How Do We Make Aquaponics Work in CEA?</vt:lpstr>
      <vt:lpstr>Decouple  the System to optimize plant production</vt:lpstr>
      <vt:lpstr>Fish Don’t Have to be for Food</vt:lpstr>
      <vt:lpstr>Aquaponics = Nutrient Factory</vt:lpstr>
      <vt:lpstr>Mineralization of Sludge</vt:lpstr>
      <vt:lpstr>Aerobic Mineralization</vt:lpstr>
      <vt:lpstr>Sludge Tank While Aerated Vs After Settling</vt:lpstr>
      <vt:lpstr>PowerPoint Presentation</vt:lpstr>
      <vt:lpstr>Adding Mineralized Water Back into RAS Allows you to Build System Nutrients over Time</vt:lpstr>
      <vt:lpstr>PowerPoint Presentation</vt:lpstr>
      <vt:lpstr>PowerPoint Presentation</vt:lpstr>
      <vt:lpstr>PowerPoint Presentation</vt:lpstr>
      <vt:lpstr>PowerPoint Presentation</vt:lpstr>
      <vt:lpstr>PowerPoint Presentation</vt:lpstr>
      <vt:lpstr>PowerPoint Presentation</vt:lpstr>
      <vt:lpstr>The Microbiome Advantage</vt:lpstr>
      <vt:lpstr>Active Nutrient Management in Aquaponics</vt:lpstr>
      <vt:lpstr>PowerPoint Presentation</vt:lpstr>
      <vt:lpstr>How Does Introducing a Microbiome Benefit the Plants?</vt:lpstr>
      <vt:lpstr>PowerPoint Presentation</vt:lpstr>
      <vt:lpstr>Currently only a few Commercially Viable Aquaponic Businesses Exist…but why?</vt:lpstr>
      <vt:lpstr>Reasons Why Many Commercial Aquaponics Farms Fail?</vt:lpstr>
      <vt:lpstr>Large Aquaponics Farms that Have Gone out of Business in Recent Years</vt:lpstr>
      <vt:lpstr>Superior Fresh Aquaponics</vt:lpstr>
      <vt:lpstr>Superior Fresh Aquaponics</vt:lpstr>
      <vt:lpstr>Superior Fresh Aquaponics</vt:lpstr>
      <vt:lpstr>Recently closed aquaponics operations – Expanding land-based salmon operations</vt:lpstr>
      <vt:lpstr>PowerPoint Presentation</vt:lpstr>
      <vt:lpstr>PowerPoint Presentation</vt:lpstr>
      <vt:lpstr>PowerPoint Presentation</vt:lpstr>
      <vt:lpstr>Aeroponics Cannabis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Aquaponics</dc:title>
  <dc:creator>Matthew Recsetar</dc:creator>
  <cp:lastModifiedBy>Matthew Recsetar</cp:lastModifiedBy>
  <cp:revision>63</cp:revision>
  <dcterms:created xsi:type="dcterms:W3CDTF">2020-01-15T21:14:30Z</dcterms:created>
  <dcterms:modified xsi:type="dcterms:W3CDTF">2026-04-14T09:06:26Z</dcterms:modified>
</cp:coreProperties>
</file>